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3" r:id="rId4"/>
    <p:sldId id="259" r:id="rId5"/>
    <p:sldId id="260" r:id="rId6"/>
    <p:sldId id="262" r:id="rId7"/>
    <p:sldId id="267" r:id="rId8"/>
    <p:sldId id="275" r:id="rId9"/>
    <p:sldId id="271" r:id="rId10"/>
    <p:sldId id="277" r:id="rId11"/>
    <p:sldId id="27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3" d="100"/>
          <a:sy n="83" d="100"/>
        </p:scale>
        <p:origin x="614"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7B5C9FE4-C263-44E9-BCA0-DB68494C915C}" type="datetimeFigureOut">
              <a:rPr lang="el-GR" smtClean="0"/>
              <a:t>1/2/2023</a:t>
            </a:fld>
            <a:endParaRPr lang="el-GR"/>
          </a:p>
        </p:txBody>
      </p:sp>
      <p:sp>
        <p:nvSpPr>
          <p:cNvPr id="5" name="Footer Placeholder 4"/>
          <p:cNvSpPr>
            <a:spLocks noGrp="1"/>
          </p:cNvSpPr>
          <p:nvPr>
            <p:ph type="ftr" sz="quarter" idx="11"/>
          </p:nvPr>
        </p:nvSpPr>
        <p:spPr/>
        <p:txBody>
          <a:bodyPr/>
          <a:lstStyle/>
          <a:p>
            <a:endParaRPr lang="el-G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9F504A4-3FEA-4B59-A57A-221F67310BAB}" type="slidenum">
              <a:rPr lang="el-GR" smtClean="0"/>
              <a:t>‹#›</a:t>
            </a:fld>
            <a:endParaRPr lang="el-GR"/>
          </a:p>
        </p:txBody>
      </p:sp>
    </p:spTree>
    <p:extLst>
      <p:ext uri="{BB962C8B-B14F-4D97-AF65-F5344CB8AC3E}">
        <p14:creationId xmlns:p14="http://schemas.microsoft.com/office/powerpoint/2010/main" val="4577523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7B5C9FE4-C263-44E9-BCA0-DB68494C915C}" type="datetimeFigureOut">
              <a:rPr lang="el-GR" smtClean="0"/>
              <a:t>1/2/2023</a:t>
            </a:fld>
            <a:endParaRPr lang="el-GR"/>
          </a:p>
        </p:txBody>
      </p:sp>
      <p:sp>
        <p:nvSpPr>
          <p:cNvPr id="5" name="Footer Placeholder 4"/>
          <p:cNvSpPr>
            <a:spLocks noGrp="1"/>
          </p:cNvSpPr>
          <p:nvPr>
            <p:ph type="ftr" sz="quarter" idx="11"/>
          </p:nvPr>
        </p:nvSpPr>
        <p:spPr/>
        <p:txBody>
          <a:bodyPr/>
          <a:lstStyle/>
          <a:p>
            <a:endParaRPr lang="el-G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9F504A4-3FEA-4B59-A57A-221F67310BAB}" type="slidenum">
              <a:rPr lang="el-GR" smtClean="0"/>
              <a:t>‹#›</a:t>
            </a:fld>
            <a:endParaRPr lang="el-GR"/>
          </a:p>
        </p:txBody>
      </p:sp>
    </p:spTree>
    <p:extLst>
      <p:ext uri="{BB962C8B-B14F-4D97-AF65-F5344CB8AC3E}">
        <p14:creationId xmlns:p14="http://schemas.microsoft.com/office/powerpoint/2010/main" val="2310532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l-GR"/>
              <a:t>Κάντε κλικ για να επεξεργαστείτε τον τίτλο υποδείγματος</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7B5C9FE4-C263-44E9-BCA0-DB68494C915C}" type="datetimeFigureOut">
              <a:rPr lang="el-GR" smtClean="0"/>
              <a:t>1/2/2023</a:t>
            </a:fld>
            <a:endParaRPr lang="el-GR"/>
          </a:p>
        </p:txBody>
      </p:sp>
      <p:sp>
        <p:nvSpPr>
          <p:cNvPr id="5" name="Footer Placeholder 4"/>
          <p:cNvSpPr>
            <a:spLocks noGrp="1"/>
          </p:cNvSpPr>
          <p:nvPr>
            <p:ph type="ftr" sz="quarter" idx="11"/>
          </p:nvPr>
        </p:nvSpPr>
        <p:spPr/>
        <p:txBody>
          <a:bodyPr/>
          <a:lstStyle/>
          <a:p>
            <a:endParaRPr lang="el-G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9F504A4-3FEA-4B59-A57A-221F67310BAB}" type="slidenum">
              <a:rPr lang="el-GR" smtClean="0"/>
              <a:t>‹#›</a:t>
            </a:fld>
            <a:endParaRPr lang="el-G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18498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l-GR"/>
              <a:t>Κάντε κλικ για να επεξεργαστείτε τον τίτλο υποδείγματος</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a:t>Στυλ κειμένου υποδείγματος</a:t>
            </a:r>
          </a:p>
        </p:txBody>
      </p:sp>
      <p:sp>
        <p:nvSpPr>
          <p:cNvPr id="5" name="Date Placeholder 4"/>
          <p:cNvSpPr>
            <a:spLocks noGrp="1"/>
          </p:cNvSpPr>
          <p:nvPr>
            <p:ph type="dt" sz="half" idx="10"/>
          </p:nvPr>
        </p:nvSpPr>
        <p:spPr/>
        <p:txBody>
          <a:bodyPr/>
          <a:lstStyle/>
          <a:p>
            <a:fld id="{7B5C9FE4-C263-44E9-BCA0-DB68494C915C}" type="datetimeFigureOut">
              <a:rPr lang="el-GR" smtClean="0"/>
              <a:t>1/2/2023</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9F504A4-3FEA-4B59-A57A-221F67310BAB}" type="slidenum">
              <a:rPr lang="el-GR" smtClean="0"/>
              <a:t>‹#›</a:t>
            </a:fld>
            <a:endParaRPr lang="el-GR"/>
          </a:p>
        </p:txBody>
      </p:sp>
    </p:spTree>
    <p:extLst>
      <p:ext uri="{BB962C8B-B14F-4D97-AF65-F5344CB8AC3E}">
        <p14:creationId xmlns:p14="http://schemas.microsoft.com/office/powerpoint/2010/main" val="24379206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με φράση">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l-GR"/>
              <a:t>Κάντε κλικ για να επεξεργαστείτε τον τίτλο υποδείγματος</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a:t>Στυλ κειμένου υποδείγματος</a:t>
            </a:r>
          </a:p>
        </p:txBody>
      </p:sp>
      <p:sp>
        <p:nvSpPr>
          <p:cNvPr id="5" name="Date Placeholder 4"/>
          <p:cNvSpPr>
            <a:spLocks noGrp="1"/>
          </p:cNvSpPr>
          <p:nvPr>
            <p:ph type="dt" sz="half" idx="10"/>
          </p:nvPr>
        </p:nvSpPr>
        <p:spPr/>
        <p:txBody>
          <a:bodyPr/>
          <a:lstStyle/>
          <a:p>
            <a:fld id="{7B5C9FE4-C263-44E9-BCA0-DB68494C915C}" type="datetimeFigureOut">
              <a:rPr lang="el-GR" smtClean="0"/>
              <a:t>1/2/2023</a:t>
            </a:fld>
            <a:endParaRPr lang="el-GR"/>
          </a:p>
        </p:txBody>
      </p:sp>
      <p:sp>
        <p:nvSpPr>
          <p:cNvPr id="6" name="Footer Placeholder 5"/>
          <p:cNvSpPr>
            <a:spLocks noGrp="1"/>
          </p:cNvSpPr>
          <p:nvPr>
            <p:ph type="ftr" sz="quarter" idx="11"/>
          </p:nvPr>
        </p:nvSpPr>
        <p:spPr/>
        <p:txBody>
          <a:bodyPr/>
          <a:lstStyle/>
          <a:p>
            <a:endParaRPr lang="el-G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9F504A4-3FEA-4B59-A57A-221F67310BAB}" type="slidenum">
              <a:rPr lang="el-GR" smtClean="0"/>
              <a:t>‹#›</a:t>
            </a:fld>
            <a:endParaRPr lang="el-G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005554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ή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l-GR"/>
              <a:t>Κάντε κλικ για να επεξεργαστείτε τον τίτλο υποδείγματος</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a:t>Στυλ κειμένου υποδείγματος</a:t>
            </a:r>
          </a:p>
        </p:txBody>
      </p:sp>
      <p:sp>
        <p:nvSpPr>
          <p:cNvPr id="5" name="Date Placeholder 4"/>
          <p:cNvSpPr>
            <a:spLocks noGrp="1"/>
          </p:cNvSpPr>
          <p:nvPr>
            <p:ph type="dt" sz="half" idx="10"/>
          </p:nvPr>
        </p:nvSpPr>
        <p:spPr/>
        <p:txBody>
          <a:bodyPr/>
          <a:lstStyle/>
          <a:p>
            <a:fld id="{7B5C9FE4-C263-44E9-BCA0-DB68494C915C}" type="datetimeFigureOut">
              <a:rPr lang="el-GR" smtClean="0"/>
              <a:t>1/2/2023</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9F504A4-3FEA-4B59-A57A-221F67310BAB}" type="slidenum">
              <a:rPr lang="el-GR" smtClean="0"/>
              <a:t>‹#›</a:t>
            </a:fld>
            <a:endParaRPr lang="el-GR"/>
          </a:p>
        </p:txBody>
      </p:sp>
    </p:spTree>
    <p:extLst>
      <p:ext uri="{BB962C8B-B14F-4D97-AF65-F5344CB8AC3E}">
        <p14:creationId xmlns:p14="http://schemas.microsoft.com/office/powerpoint/2010/main" val="8932678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ncho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7B5C9FE4-C263-44E9-BCA0-DB68494C915C}" type="datetimeFigureOut">
              <a:rPr lang="el-GR" smtClean="0"/>
              <a:t>1/2/2023</a:t>
            </a:fld>
            <a:endParaRPr lang="el-GR"/>
          </a:p>
        </p:txBody>
      </p:sp>
      <p:sp>
        <p:nvSpPr>
          <p:cNvPr id="5" name="Footer Placeholder 4"/>
          <p:cNvSpPr>
            <a:spLocks noGrp="1"/>
          </p:cNvSpPr>
          <p:nvPr>
            <p:ph type="ftr" sz="quarter" idx="11"/>
          </p:nvPr>
        </p:nvSpPr>
        <p:spPr/>
        <p:txBody>
          <a:bodyPr/>
          <a:lstStyle/>
          <a:p>
            <a:endParaRPr lang="el-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9F504A4-3FEA-4B59-A57A-221F67310BAB}" type="slidenum">
              <a:rPr lang="el-GR" smtClean="0"/>
              <a:t>‹#›</a:t>
            </a:fld>
            <a:endParaRPr lang="el-GR"/>
          </a:p>
        </p:txBody>
      </p:sp>
    </p:spTree>
    <p:extLst>
      <p:ext uri="{BB962C8B-B14F-4D97-AF65-F5344CB8AC3E}">
        <p14:creationId xmlns:p14="http://schemas.microsoft.com/office/powerpoint/2010/main" val="1393556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7B5C9FE4-C263-44E9-BCA0-DB68494C915C}" type="datetimeFigureOut">
              <a:rPr lang="el-GR" smtClean="0"/>
              <a:t>1/2/2023</a:t>
            </a:fld>
            <a:endParaRPr lang="el-GR"/>
          </a:p>
        </p:txBody>
      </p:sp>
      <p:sp>
        <p:nvSpPr>
          <p:cNvPr id="5" name="Footer Placeholder 4"/>
          <p:cNvSpPr>
            <a:spLocks noGrp="1"/>
          </p:cNvSpPr>
          <p:nvPr>
            <p:ph type="ftr" sz="quarter" idx="11"/>
          </p:nvPr>
        </p:nvSpPr>
        <p:spPr/>
        <p:txBody>
          <a:bodyPr/>
          <a:lstStyle/>
          <a:p>
            <a:endParaRPr lang="el-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9F504A4-3FEA-4B59-A57A-221F67310BAB}" type="slidenum">
              <a:rPr lang="el-GR" smtClean="0"/>
              <a:t>‹#›</a:t>
            </a:fld>
            <a:endParaRPr lang="el-GR"/>
          </a:p>
        </p:txBody>
      </p:sp>
    </p:spTree>
    <p:extLst>
      <p:ext uri="{BB962C8B-B14F-4D97-AF65-F5344CB8AC3E}">
        <p14:creationId xmlns:p14="http://schemas.microsoft.com/office/powerpoint/2010/main" val="4254085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7B5C9FE4-C263-44E9-BCA0-DB68494C915C}" type="datetimeFigureOut">
              <a:rPr lang="el-GR" smtClean="0"/>
              <a:t>1/2/2023</a:t>
            </a:fld>
            <a:endParaRPr lang="el-GR"/>
          </a:p>
        </p:txBody>
      </p:sp>
      <p:sp>
        <p:nvSpPr>
          <p:cNvPr id="5" name="Footer Placeholder 4"/>
          <p:cNvSpPr>
            <a:spLocks noGrp="1"/>
          </p:cNvSpPr>
          <p:nvPr>
            <p:ph type="ftr" sz="quarter" idx="11"/>
          </p:nvPr>
        </p:nvSpPr>
        <p:spPr/>
        <p:txBody>
          <a:bodyPr/>
          <a:lstStyle/>
          <a:p>
            <a:endParaRPr lang="el-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9F504A4-3FEA-4B59-A57A-221F67310BAB}" type="slidenum">
              <a:rPr lang="el-GR" smtClean="0"/>
              <a:t>‹#›</a:t>
            </a:fld>
            <a:endParaRPr lang="el-GR"/>
          </a:p>
        </p:txBody>
      </p:sp>
    </p:spTree>
    <p:extLst>
      <p:ext uri="{BB962C8B-B14F-4D97-AF65-F5344CB8AC3E}">
        <p14:creationId xmlns:p14="http://schemas.microsoft.com/office/powerpoint/2010/main" val="3057844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7B5C9FE4-C263-44E9-BCA0-DB68494C915C}" type="datetimeFigureOut">
              <a:rPr lang="el-GR" smtClean="0"/>
              <a:t>1/2/2023</a:t>
            </a:fld>
            <a:endParaRPr lang="el-GR"/>
          </a:p>
        </p:txBody>
      </p:sp>
      <p:sp>
        <p:nvSpPr>
          <p:cNvPr id="5" name="Footer Placeholder 4"/>
          <p:cNvSpPr>
            <a:spLocks noGrp="1"/>
          </p:cNvSpPr>
          <p:nvPr>
            <p:ph type="ftr" sz="quarter" idx="11"/>
          </p:nvPr>
        </p:nvSpPr>
        <p:spPr/>
        <p:txBody>
          <a:bodyPr/>
          <a:lstStyle/>
          <a:p>
            <a:endParaRPr lang="el-G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9F504A4-3FEA-4B59-A57A-221F67310BAB}" type="slidenum">
              <a:rPr lang="el-GR" smtClean="0"/>
              <a:t>‹#›</a:t>
            </a:fld>
            <a:endParaRPr lang="el-GR"/>
          </a:p>
        </p:txBody>
      </p:sp>
    </p:spTree>
    <p:extLst>
      <p:ext uri="{BB962C8B-B14F-4D97-AF65-F5344CB8AC3E}">
        <p14:creationId xmlns:p14="http://schemas.microsoft.com/office/powerpoint/2010/main" val="4008248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7B5C9FE4-C263-44E9-BCA0-DB68494C915C}" type="datetimeFigureOut">
              <a:rPr lang="el-GR" smtClean="0"/>
              <a:t>1/2/2023</a:t>
            </a:fld>
            <a:endParaRPr lang="el-GR"/>
          </a:p>
        </p:txBody>
      </p:sp>
      <p:sp>
        <p:nvSpPr>
          <p:cNvPr id="6" name="Footer Placeholder 5"/>
          <p:cNvSpPr>
            <a:spLocks noGrp="1"/>
          </p:cNvSpPr>
          <p:nvPr>
            <p:ph type="ftr" sz="quarter" idx="11"/>
          </p:nvPr>
        </p:nvSpPr>
        <p:spPr/>
        <p:txBody>
          <a:bodyPr/>
          <a:lstStyle/>
          <a:p>
            <a:endParaRPr lang="el-G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9F504A4-3FEA-4B59-A57A-221F67310BAB}" type="slidenum">
              <a:rPr lang="el-GR" smtClean="0"/>
              <a:t>‹#›</a:t>
            </a:fld>
            <a:endParaRPr lang="el-GR"/>
          </a:p>
        </p:txBody>
      </p:sp>
    </p:spTree>
    <p:extLst>
      <p:ext uri="{BB962C8B-B14F-4D97-AF65-F5344CB8AC3E}">
        <p14:creationId xmlns:p14="http://schemas.microsoft.com/office/powerpoint/2010/main" val="4124349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7B5C9FE4-C263-44E9-BCA0-DB68494C915C}" type="datetimeFigureOut">
              <a:rPr lang="el-GR" smtClean="0"/>
              <a:t>1/2/2023</a:t>
            </a:fld>
            <a:endParaRPr lang="el-GR"/>
          </a:p>
        </p:txBody>
      </p:sp>
      <p:sp>
        <p:nvSpPr>
          <p:cNvPr id="8" name="Footer Placeholder 7"/>
          <p:cNvSpPr>
            <a:spLocks noGrp="1"/>
          </p:cNvSpPr>
          <p:nvPr>
            <p:ph type="ftr" sz="quarter" idx="11"/>
          </p:nvPr>
        </p:nvSpPr>
        <p:spPr/>
        <p:txBody>
          <a:bodyPr/>
          <a:lstStyle/>
          <a:p>
            <a:endParaRPr lang="el-G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9F504A4-3FEA-4B59-A57A-221F67310BAB}" type="slidenum">
              <a:rPr lang="el-GR" smtClean="0"/>
              <a:t>‹#›</a:t>
            </a:fld>
            <a:endParaRPr lang="el-GR"/>
          </a:p>
        </p:txBody>
      </p:sp>
    </p:spTree>
    <p:extLst>
      <p:ext uri="{BB962C8B-B14F-4D97-AF65-F5344CB8AC3E}">
        <p14:creationId xmlns:p14="http://schemas.microsoft.com/office/powerpoint/2010/main" val="1495782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7B5C9FE4-C263-44E9-BCA0-DB68494C915C}" type="datetimeFigureOut">
              <a:rPr lang="el-GR" smtClean="0"/>
              <a:t>1/2/2023</a:t>
            </a:fld>
            <a:endParaRPr lang="el-GR"/>
          </a:p>
        </p:txBody>
      </p:sp>
      <p:sp>
        <p:nvSpPr>
          <p:cNvPr id="4" name="Footer Placeholder 3"/>
          <p:cNvSpPr>
            <a:spLocks noGrp="1"/>
          </p:cNvSpPr>
          <p:nvPr>
            <p:ph type="ftr" sz="quarter" idx="11"/>
          </p:nvPr>
        </p:nvSpPr>
        <p:spPr/>
        <p:txBody>
          <a:bodyPr/>
          <a:lstStyle/>
          <a:p>
            <a:endParaRPr lang="el-G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9F504A4-3FEA-4B59-A57A-221F67310BAB}" type="slidenum">
              <a:rPr lang="el-GR" smtClean="0"/>
              <a:t>‹#›</a:t>
            </a:fld>
            <a:endParaRPr lang="el-GR"/>
          </a:p>
        </p:txBody>
      </p:sp>
    </p:spTree>
    <p:extLst>
      <p:ext uri="{BB962C8B-B14F-4D97-AF65-F5344CB8AC3E}">
        <p14:creationId xmlns:p14="http://schemas.microsoft.com/office/powerpoint/2010/main" val="802132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5C9FE4-C263-44E9-BCA0-DB68494C915C}" type="datetimeFigureOut">
              <a:rPr lang="el-GR" smtClean="0"/>
              <a:t>1/2/2023</a:t>
            </a:fld>
            <a:endParaRPr lang="el-GR"/>
          </a:p>
        </p:txBody>
      </p:sp>
      <p:sp>
        <p:nvSpPr>
          <p:cNvPr id="3" name="Footer Placeholder 2"/>
          <p:cNvSpPr>
            <a:spLocks noGrp="1"/>
          </p:cNvSpPr>
          <p:nvPr>
            <p:ph type="ftr" sz="quarter" idx="11"/>
          </p:nvPr>
        </p:nvSpPr>
        <p:spPr/>
        <p:txBody>
          <a:bodyPr/>
          <a:lstStyle/>
          <a:p>
            <a:endParaRPr lang="el-G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9F504A4-3FEA-4B59-A57A-221F67310BAB}" type="slidenum">
              <a:rPr lang="el-GR" smtClean="0"/>
              <a:t>‹#›</a:t>
            </a:fld>
            <a:endParaRPr lang="el-GR"/>
          </a:p>
        </p:txBody>
      </p:sp>
    </p:spTree>
    <p:extLst>
      <p:ext uri="{BB962C8B-B14F-4D97-AF65-F5344CB8AC3E}">
        <p14:creationId xmlns:p14="http://schemas.microsoft.com/office/powerpoint/2010/main" val="3579965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7B5C9FE4-C263-44E9-BCA0-DB68494C915C}" type="datetimeFigureOut">
              <a:rPr lang="el-GR" smtClean="0"/>
              <a:t>1/2/2023</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9F504A4-3FEA-4B59-A57A-221F67310BAB}" type="slidenum">
              <a:rPr lang="el-GR" smtClean="0"/>
              <a:t>‹#›</a:t>
            </a:fld>
            <a:endParaRPr lang="el-GR"/>
          </a:p>
        </p:txBody>
      </p:sp>
    </p:spTree>
    <p:extLst>
      <p:ext uri="{BB962C8B-B14F-4D97-AF65-F5344CB8AC3E}">
        <p14:creationId xmlns:p14="http://schemas.microsoft.com/office/powerpoint/2010/main" val="27973583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7B5C9FE4-C263-44E9-BCA0-DB68494C915C}" type="datetimeFigureOut">
              <a:rPr lang="el-GR" smtClean="0"/>
              <a:t>1/2/2023</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9F504A4-3FEA-4B59-A57A-221F67310BAB}" type="slidenum">
              <a:rPr lang="el-GR" smtClean="0"/>
              <a:t>‹#›</a:t>
            </a:fld>
            <a:endParaRPr lang="el-GR"/>
          </a:p>
        </p:txBody>
      </p:sp>
    </p:spTree>
    <p:extLst>
      <p:ext uri="{BB962C8B-B14F-4D97-AF65-F5344CB8AC3E}">
        <p14:creationId xmlns:p14="http://schemas.microsoft.com/office/powerpoint/2010/main" val="30984097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B5C9FE4-C263-44E9-BCA0-DB68494C915C}" type="datetimeFigureOut">
              <a:rPr lang="el-GR" smtClean="0"/>
              <a:t>1/2/2023</a:t>
            </a:fld>
            <a:endParaRPr lang="el-G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l-G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9F504A4-3FEA-4B59-A57A-221F67310BAB}" type="slidenum">
              <a:rPr lang="el-GR" smtClean="0"/>
              <a:t>‹#›</a:t>
            </a:fld>
            <a:endParaRPr lang="el-GR"/>
          </a:p>
        </p:txBody>
      </p:sp>
    </p:spTree>
    <p:extLst>
      <p:ext uri="{BB962C8B-B14F-4D97-AF65-F5344CB8AC3E}">
        <p14:creationId xmlns:p14="http://schemas.microsoft.com/office/powerpoint/2010/main" val="32546245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15A3320-EBA3-C912-9379-446920E6A998}"/>
              </a:ext>
            </a:extLst>
          </p:cNvPr>
          <p:cNvSpPr>
            <a:spLocks noGrp="1"/>
          </p:cNvSpPr>
          <p:nvPr>
            <p:ph type="ctrTitle"/>
          </p:nvPr>
        </p:nvSpPr>
        <p:spPr>
          <a:xfrm>
            <a:off x="609601" y="914400"/>
            <a:ext cx="11231418" cy="2854035"/>
          </a:xfrm>
        </p:spPr>
        <p:txBody>
          <a:bodyPr>
            <a:noAutofit/>
          </a:bodyPr>
          <a:lstStyle/>
          <a:p>
            <a:pPr algn="ctr"/>
            <a:r>
              <a:rPr lang="el-GR" sz="2800" dirty="0">
                <a:effectLst>
                  <a:outerShdw blurRad="38100" dist="38100" dir="2700000" algn="tl">
                    <a:srgbClr val="000000">
                      <a:alpha val="43137"/>
                    </a:srgbClr>
                  </a:outerShdw>
                </a:effectLst>
              </a:rPr>
              <a:t>ΓΥΜΝΑΖΟΜΑΙ ΔΙΑ ΒΙΟΥ – ΑΠΟΚΤΩ ΔΕΞΙΟΤΗΤΕΣ ΖΩΗΣ</a:t>
            </a:r>
            <a:r>
              <a:rPr lang="en-US" sz="2800" dirty="0">
                <a:effectLst>
                  <a:outerShdw blurRad="38100" dist="38100" dir="2700000" algn="tl">
                    <a:srgbClr val="000000">
                      <a:alpha val="43137"/>
                    </a:srgbClr>
                  </a:outerShdw>
                </a:effectLst>
              </a:rPr>
              <a:t>.</a:t>
            </a:r>
            <a:br>
              <a:rPr lang="en-US" sz="2800" dirty="0">
                <a:effectLst>
                  <a:outerShdw blurRad="38100" dist="38100" dir="2700000" algn="tl">
                    <a:srgbClr val="000000">
                      <a:alpha val="43137"/>
                    </a:srgbClr>
                  </a:outerShdw>
                </a:effectLst>
              </a:rPr>
            </a:br>
            <a:r>
              <a:rPr lang="el-GR" sz="2800" dirty="0">
                <a:effectLst>
                  <a:outerShdw blurRad="38100" dist="38100" dir="2700000" algn="tl">
                    <a:srgbClr val="000000">
                      <a:alpha val="43137"/>
                    </a:srgbClr>
                  </a:outerShdw>
                </a:effectLst>
              </a:rPr>
              <a:t>ΑΠΟ ΤΗ ΦΥΣΙΚΗ ΑΓΩΓΗ ΣΤΗΝ ΠΟΛΙΤΙΚΗ ΠΑΙΔΕΙΑ</a:t>
            </a:r>
            <a:br>
              <a:rPr lang="el-GR" sz="2800" dirty="0">
                <a:effectLst>
                  <a:outerShdw blurRad="38100" dist="38100" dir="2700000" algn="tl">
                    <a:srgbClr val="000000">
                      <a:alpha val="43137"/>
                    </a:srgbClr>
                  </a:outerShdw>
                </a:effectLst>
              </a:rPr>
            </a:br>
            <a:r>
              <a:rPr lang="el-GR" sz="2800" dirty="0">
                <a:effectLst>
                  <a:outerShdw blurRad="38100" dist="38100" dir="2700000" algn="tl">
                    <a:srgbClr val="000000">
                      <a:alpha val="43137"/>
                    </a:srgbClr>
                  </a:outerShdw>
                </a:effectLst>
              </a:rPr>
              <a:t>ΤΑ ΒΑΣΙΚΑ ΠΛΕΟΝΕΚΤΗΜΑΤΑ ΤΩΝ ΚΑΛΩΣ ΑΝΕΠΤΥΓΜΕΝΩΝ ΔΕΞΙΟΤΗΤΩΝ ΖΩΗΣ-</a:t>
            </a:r>
            <a:br>
              <a:rPr lang="el-GR" sz="2800" dirty="0">
                <a:effectLst>
                  <a:outerShdw blurRad="38100" dist="38100" dir="2700000" algn="tl">
                    <a:srgbClr val="000000">
                      <a:alpha val="43137"/>
                    </a:srgbClr>
                  </a:outerShdw>
                </a:effectLst>
              </a:rPr>
            </a:br>
            <a:r>
              <a:rPr lang="el-GR" sz="2800" dirty="0">
                <a:effectLst>
                  <a:outerShdw blurRad="38100" dist="38100" dir="2700000" algn="tl">
                    <a:srgbClr val="000000">
                      <a:alpha val="43137"/>
                    </a:srgbClr>
                  </a:outerShdw>
                </a:effectLst>
              </a:rPr>
              <a:t>ΜΕΤΑΦΟΡΑ ΣΕ ΠΡΟΣΩΠΙΚΟ, ΚΟΙΝΩΝΙΚΟ ΚΑΙ ΕΠΑΓΓΕΛΜΑΤΙΚΟ ΠΕΔΙΟ </a:t>
            </a:r>
          </a:p>
        </p:txBody>
      </p:sp>
      <p:sp>
        <p:nvSpPr>
          <p:cNvPr id="3" name="Υπότιτλος 2">
            <a:extLst>
              <a:ext uri="{FF2B5EF4-FFF2-40B4-BE49-F238E27FC236}">
                <a16:creationId xmlns:a16="http://schemas.microsoft.com/office/drawing/2014/main" id="{515F5F24-C773-0255-EE18-A2E753164364}"/>
              </a:ext>
            </a:extLst>
          </p:cNvPr>
          <p:cNvSpPr>
            <a:spLocks noGrp="1"/>
          </p:cNvSpPr>
          <p:nvPr>
            <p:ph type="subTitle" idx="1"/>
          </p:nvPr>
        </p:nvSpPr>
        <p:spPr>
          <a:xfrm>
            <a:off x="1644073" y="4324927"/>
            <a:ext cx="9144000" cy="1618673"/>
          </a:xfrm>
        </p:spPr>
        <p:txBody>
          <a:bodyPr/>
          <a:lstStyle/>
          <a:p>
            <a:r>
              <a:rPr lang="el-GR" dirty="0" err="1"/>
              <a:t>Τσελέπης</a:t>
            </a:r>
            <a:r>
              <a:rPr lang="el-GR" dirty="0"/>
              <a:t> Σταμάτιος, ΠΕ.11</a:t>
            </a:r>
          </a:p>
          <a:p>
            <a:r>
              <a:rPr lang="el-GR" dirty="0" err="1"/>
              <a:t>Πλιάκα</a:t>
            </a:r>
            <a:r>
              <a:rPr lang="el-GR" dirty="0"/>
              <a:t> Αγνή, ΠΕ.80</a:t>
            </a:r>
          </a:p>
        </p:txBody>
      </p:sp>
    </p:spTree>
    <p:extLst>
      <p:ext uri="{BB962C8B-B14F-4D97-AF65-F5344CB8AC3E}">
        <p14:creationId xmlns:p14="http://schemas.microsoft.com/office/powerpoint/2010/main" val="30017152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34F49BC-B57A-A466-4E1E-1BC7DBCC3274}"/>
              </a:ext>
            </a:extLst>
          </p:cNvPr>
          <p:cNvSpPr txBox="1"/>
          <p:nvPr/>
        </p:nvSpPr>
        <p:spPr>
          <a:xfrm>
            <a:off x="2290618" y="1136074"/>
            <a:ext cx="9531927" cy="5138779"/>
          </a:xfrm>
          <a:prstGeom prst="rect">
            <a:avLst/>
          </a:prstGeom>
          <a:noFill/>
        </p:spPr>
        <p:txBody>
          <a:bodyPr wrap="square">
            <a:spAutoFit/>
          </a:bodyPr>
          <a:lstStyle/>
          <a:p>
            <a:r>
              <a:rPr lang="el-GR" sz="1800" dirty="0">
                <a:solidFill>
                  <a:srgbClr val="000000"/>
                </a:solidFill>
                <a:effectLst/>
                <a:latin typeface="+mj-lt"/>
                <a:ea typeface="Calibri" panose="020F0502020204030204" pitchFamily="34" charset="0"/>
              </a:rPr>
              <a:t>ΒΙΒΛΙΟΓΡΑΦΙΑ</a:t>
            </a:r>
            <a:r>
              <a:rPr lang="en-US" sz="1800" dirty="0">
                <a:solidFill>
                  <a:srgbClr val="000000"/>
                </a:solidFill>
                <a:effectLst/>
                <a:latin typeface="+mj-lt"/>
                <a:ea typeface="Calibri" panose="020F0502020204030204" pitchFamily="34" charset="0"/>
              </a:rPr>
              <a:t> – </a:t>
            </a:r>
            <a:r>
              <a:rPr lang="el-GR" sz="1800" dirty="0">
                <a:solidFill>
                  <a:srgbClr val="000000"/>
                </a:solidFill>
                <a:effectLst/>
                <a:latin typeface="+mj-lt"/>
                <a:ea typeface="Calibri" panose="020F0502020204030204" pitchFamily="34" charset="0"/>
              </a:rPr>
              <a:t>ΔΙΚΤΥΟΓΡΑΦΙΑ </a:t>
            </a:r>
            <a:endParaRPr lang="el-GR" sz="2000" dirty="0">
              <a:solidFill>
                <a:srgbClr val="000000"/>
              </a:solidFill>
              <a:effectLst/>
              <a:latin typeface="+mj-lt"/>
              <a:ea typeface="Calibri" panose="020F0502020204030204" pitchFamily="34" charset="0"/>
            </a:endParaRPr>
          </a:p>
          <a:p>
            <a:r>
              <a:rPr lang="en-US" sz="1800" dirty="0">
                <a:solidFill>
                  <a:srgbClr val="000000"/>
                </a:solidFill>
                <a:effectLst/>
                <a:latin typeface="+mj-lt"/>
                <a:ea typeface="Calibri" panose="020F0502020204030204" pitchFamily="34" charset="0"/>
              </a:rPr>
              <a:t> </a:t>
            </a:r>
            <a:endParaRPr lang="el-GR" sz="2000" dirty="0">
              <a:solidFill>
                <a:srgbClr val="000000"/>
              </a:solidFill>
              <a:effectLst/>
              <a:latin typeface="+mj-lt"/>
              <a:ea typeface="Calibri" panose="020F0502020204030204" pitchFamily="34" charset="0"/>
            </a:endParaRPr>
          </a:p>
          <a:p>
            <a:pPr>
              <a:spcAft>
                <a:spcPts val="90"/>
              </a:spcAft>
            </a:pPr>
            <a:r>
              <a:rPr lang="en-US" sz="1800" dirty="0">
                <a:solidFill>
                  <a:srgbClr val="000000"/>
                </a:solidFill>
                <a:effectLst/>
                <a:latin typeface="+mj-lt"/>
                <a:ea typeface="Calibri" panose="020F0502020204030204" pitchFamily="34" charset="0"/>
              </a:rPr>
              <a:t>● Goudas, M. (2010). Prologue: A review of life skills teaching in sport and physical education. Hellenic Journal of Psychology, 7, 241-258. </a:t>
            </a:r>
            <a:endParaRPr lang="el-GR" sz="2000" dirty="0">
              <a:solidFill>
                <a:srgbClr val="000000"/>
              </a:solidFill>
              <a:effectLst/>
              <a:latin typeface="+mj-lt"/>
              <a:ea typeface="Calibri" panose="020F0502020204030204" pitchFamily="34" charset="0"/>
            </a:endParaRPr>
          </a:p>
          <a:p>
            <a:pPr>
              <a:spcAft>
                <a:spcPts val="90"/>
              </a:spcAft>
            </a:pPr>
            <a:r>
              <a:rPr lang="en-US" sz="1800" dirty="0">
                <a:solidFill>
                  <a:srgbClr val="000000"/>
                </a:solidFill>
                <a:effectLst/>
                <a:latin typeface="+mj-lt"/>
                <a:ea typeface="Calibri" panose="020F0502020204030204" pitchFamily="34" charset="0"/>
              </a:rPr>
              <a:t>● Goudas, M., &amp; </a:t>
            </a:r>
            <a:r>
              <a:rPr lang="en-US" sz="1800" dirty="0" err="1">
                <a:solidFill>
                  <a:srgbClr val="000000"/>
                </a:solidFill>
                <a:effectLst/>
                <a:latin typeface="+mj-lt"/>
                <a:ea typeface="Calibri" panose="020F0502020204030204" pitchFamily="34" charset="0"/>
              </a:rPr>
              <a:t>Giannoudis</a:t>
            </a:r>
            <a:r>
              <a:rPr lang="en-US" sz="1800" dirty="0">
                <a:solidFill>
                  <a:srgbClr val="000000"/>
                </a:solidFill>
                <a:effectLst/>
                <a:latin typeface="+mj-lt"/>
                <a:ea typeface="Calibri" panose="020F0502020204030204" pitchFamily="34" charset="0"/>
              </a:rPr>
              <a:t>, G. (2008). A team-sports-based life-skills program in a physical education context. </a:t>
            </a:r>
            <a:r>
              <a:rPr lang="en-US" sz="1800" i="1" dirty="0">
                <a:solidFill>
                  <a:srgbClr val="000000"/>
                </a:solidFill>
                <a:effectLst/>
                <a:latin typeface="+mj-lt"/>
                <a:ea typeface="Calibri" panose="020F0502020204030204" pitchFamily="34" charset="0"/>
              </a:rPr>
              <a:t>Learning and Instruction, 18</a:t>
            </a:r>
            <a:r>
              <a:rPr lang="en-US" sz="1800" dirty="0">
                <a:solidFill>
                  <a:srgbClr val="000000"/>
                </a:solidFill>
                <a:effectLst/>
                <a:latin typeface="+mj-lt"/>
                <a:ea typeface="Calibri" panose="020F0502020204030204" pitchFamily="34" charset="0"/>
              </a:rPr>
              <a:t>, 528-536. </a:t>
            </a:r>
            <a:endParaRPr lang="el-GR" sz="2000" dirty="0">
              <a:solidFill>
                <a:srgbClr val="000000"/>
              </a:solidFill>
              <a:effectLst/>
              <a:latin typeface="+mj-lt"/>
              <a:ea typeface="Calibri" panose="020F0502020204030204" pitchFamily="34" charset="0"/>
            </a:endParaRPr>
          </a:p>
          <a:p>
            <a:pPr>
              <a:spcAft>
                <a:spcPts val="90"/>
              </a:spcAft>
            </a:pPr>
            <a:r>
              <a:rPr lang="en-US" sz="1800" dirty="0">
                <a:solidFill>
                  <a:srgbClr val="000000"/>
                </a:solidFill>
                <a:effectLst/>
                <a:latin typeface="+mj-lt"/>
                <a:ea typeface="Calibri" panose="020F0502020204030204" pitchFamily="34" charset="0"/>
              </a:rPr>
              <a:t>● </a:t>
            </a:r>
            <a:r>
              <a:rPr lang="en-US" sz="1800" dirty="0" err="1">
                <a:solidFill>
                  <a:srgbClr val="000000"/>
                </a:solidFill>
                <a:effectLst/>
                <a:latin typeface="+mj-lt"/>
                <a:ea typeface="Calibri" panose="020F0502020204030204" pitchFamily="34" charset="0"/>
              </a:rPr>
              <a:t>Kolovelonis</a:t>
            </a:r>
            <a:r>
              <a:rPr lang="en-US" sz="1800" dirty="0">
                <a:solidFill>
                  <a:srgbClr val="000000"/>
                </a:solidFill>
                <a:effectLst/>
                <a:latin typeface="+mj-lt"/>
                <a:ea typeface="Calibri" panose="020F0502020204030204" pitchFamily="34" charset="0"/>
              </a:rPr>
              <a:t>, A., Goudas, M., &amp; </a:t>
            </a:r>
            <a:r>
              <a:rPr lang="en-US" sz="1800" dirty="0" err="1">
                <a:solidFill>
                  <a:srgbClr val="000000"/>
                </a:solidFill>
                <a:effectLst/>
                <a:latin typeface="+mj-lt"/>
                <a:ea typeface="Calibri" panose="020F0502020204030204" pitchFamily="34" charset="0"/>
              </a:rPr>
              <a:t>Dermitzaki</a:t>
            </a:r>
            <a:r>
              <a:rPr lang="en-US" sz="1800" dirty="0">
                <a:solidFill>
                  <a:srgbClr val="000000"/>
                </a:solidFill>
                <a:effectLst/>
                <a:latin typeface="+mj-lt"/>
                <a:ea typeface="Calibri" panose="020F0502020204030204" pitchFamily="34" charset="0"/>
              </a:rPr>
              <a:t>, I. (2011). The effect of different goals and self-recording on self-regulation of learning a motor skill in a physical education setting. </a:t>
            </a:r>
            <a:r>
              <a:rPr lang="en-US" sz="1800" i="1" dirty="0">
                <a:solidFill>
                  <a:srgbClr val="000000"/>
                </a:solidFill>
                <a:effectLst/>
                <a:latin typeface="+mj-lt"/>
                <a:ea typeface="Calibri" panose="020F0502020204030204" pitchFamily="34" charset="0"/>
              </a:rPr>
              <a:t>Learning and Instruction, 21, </a:t>
            </a:r>
            <a:r>
              <a:rPr lang="en-US" sz="1800" dirty="0">
                <a:solidFill>
                  <a:srgbClr val="000000"/>
                </a:solidFill>
                <a:effectLst/>
                <a:latin typeface="+mj-lt"/>
                <a:ea typeface="Calibri" panose="020F0502020204030204" pitchFamily="34" charset="0"/>
              </a:rPr>
              <a:t>355-364. </a:t>
            </a:r>
            <a:endParaRPr lang="el-GR" sz="2000" dirty="0">
              <a:solidFill>
                <a:srgbClr val="000000"/>
              </a:solidFill>
              <a:effectLst/>
              <a:latin typeface="+mj-lt"/>
              <a:ea typeface="Calibri" panose="020F0502020204030204" pitchFamily="34" charset="0"/>
            </a:endParaRPr>
          </a:p>
          <a:p>
            <a:pPr>
              <a:spcAft>
                <a:spcPts val="90"/>
              </a:spcAft>
            </a:pPr>
            <a:r>
              <a:rPr lang="en-US" sz="1800" dirty="0">
                <a:solidFill>
                  <a:srgbClr val="000000"/>
                </a:solidFill>
                <a:effectLst/>
                <a:latin typeface="+mj-lt"/>
                <a:ea typeface="Calibri" panose="020F0502020204030204" pitchFamily="34" charset="0"/>
              </a:rPr>
              <a:t>● </a:t>
            </a:r>
            <a:r>
              <a:rPr lang="el-GR" sz="1800" dirty="0" err="1">
                <a:solidFill>
                  <a:srgbClr val="000000"/>
                </a:solidFill>
                <a:effectLst/>
                <a:latin typeface="+mj-lt"/>
                <a:ea typeface="Calibri" panose="020F0502020204030204" pitchFamily="34" charset="0"/>
              </a:rPr>
              <a:t>Κολοβελώνης</a:t>
            </a:r>
            <a:r>
              <a:rPr lang="en-US" sz="1800" dirty="0">
                <a:solidFill>
                  <a:srgbClr val="000000"/>
                </a:solidFill>
                <a:effectLst/>
                <a:latin typeface="+mj-lt"/>
                <a:ea typeface="Calibri" panose="020F0502020204030204" pitchFamily="34" charset="0"/>
              </a:rPr>
              <a:t>, </a:t>
            </a:r>
            <a:r>
              <a:rPr lang="el-GR" sz="1800" dirty="0">
                <a:solidFill>
                  <a:srgbClr val="000000"/>
                </a:solidFill>
                <a:effectLst/>
                <a:latin typeface="+mj-lt"/>
                <a:ea typeface="Calibri" panose="020F0502020204030204" pitchFamily="34" charset="0"/>
              </a:rPr>
              <a:t>Α</a:t>
            </a:r>
            <a:r>
              <a:rPr lang="en-US" sz="1800" dirty="0">
                <a:solidFill>
                  <a:srgbClr val="000000"/>
                </a:solidFill>
                <a:effectLst/>
                <a:latin typeface="+mj-lt"/>
                <a:ea typeface="Calibri" panose="020F0502020204030204" pitchFamily="34" charset="0"/>
              </a:rPr>
              <a:t>., </a:t>
            </a:r>
            <a:r>
              <a:rPr lang="el-GR" sz="1800" dirty="0">
                <a:solidFill>
                  <a:srgbClr val="000000"/>
                </a:solidFill>
                <a:effectLst/>
                <a:latin typeface="+mj-lt"/>
                <a:ea typeface="Calibri" panose="020F0502020204030204" pitchFamily="34" charset="0"/>
              </a:rPr>
              <a:t>Γούδας</a:t>
            </a:r>
            <a:r>
              <a:rPr lang="en-US" sz="1800" dirty="0">
                <a:solidFill>
                  <a:srgbClr val="000000"/>
                </a:solidFill>
                <a:effectLst/>
                <a:latin typeface="+mj-lt"/>
                <a:ea typeface="Calibri" panose="020F0502020204030204" pitchFamily="34" charset="0"/>
              </a:rPr>
              <a:t>, </a:t>
            </a:r>
            <a:r>
              <a:rPr lang="el-GR" sz="1800" dirty="0">
                <a:solidFill>
                  <a:srgbClr val="000000"/>
                </a:solidFill>
                <a:effectLst/>
                <a:latin typeface="+mj-lt"/>
                <a:ea typeface="Calibri" panose="020F0502020204030204" pitchFamily="34" charset="0"/>
              </a:rPr>
              <a:t>Μ</a:t>
            </a:r>
            <a:r>
              <a:rPr lang="en-US" sz="1800" dirty="0">
                <a:solidFill>
                  <a:srgbClr val="000000"/>
                </a:solidFill>
                <a:effectLst/>
                <a:latin typeface="+mj-lt"/>
                <a:ea typeface="Calibri" panose="020F0502020204030204" pitchFamily="34" charset="0"/>
              </a:rPr>
              <a:t>., </a:t>
            </a:r>
            <a:r>
              <a:rPr lang="el-GR" sz="1800" dirty="0">
                <a:solidFill>
                  <a:srgbClr val="000000"/>
                </a:solidFill>
                <a:effectLst/>
                <a:latin typeface="+mj-lt"/>
                <a:ea typeface="Calibri" panose="020F0502020204030204" pitchFamily="34" charset="0"/>
              </a:rPr>
              <a:t>Δημητρίου</a:t>
            </a:r>
            <a:r>
              <a:rPr lang="en-US" sz="1800" dirty="0">
                <a:solidFill>
                  <a:srgbClr val="000000"/>
                </a:solidFill>
                <a:effectLst/>
                <a:latin typeface="+mj-lt"/>
                <a:ea typeface="Calibri" panose="020F0502020204030204" pitchFamily="34" charset="0"/>
              </a:rPr>
              <a:t>, </a:t>
            </a:r>
            <a:r>
              <a:rPr lang="el-GR" sz="1800" dirty="0">
                <a:solidFill>
                  <a:srgbClr val="000000"/>
                </a:solidFill>
                <a:effectLst/>
                <a:latin typeface="+mj-lt"/>
                <a:ea typeface="Calibri" panose="020F0502020204030204" pitchFamily="34" charset="0"/>
              </a:rPr>
              <a:t>Ε</a:t>
            </a:r>
            <a:r>
              <a:rPr lang="en-US" sz="1800" dirty="0">
                <a:solidFill>
                  <a:srgbClr val="000000"/>
                </a:solidFill>
                <a:effectLst/>
                <a:latin typeface="+mj-lt"/>
                <a:ea typeface="Calibri" panose="020F0502020204030204" pitchFamily="34" charset="0"/>
              </a:rPr>
              <a:t>., &amp; </a:t>
            </a:r>
            <a:r>
              <a:rPr lang="el-GR" sz="1800" dirty="0" err="1">
                <a:solidFill>
                  <a:srgbClr val="000000"/>
                </a:solidFill>
                <a:effectLst/>
                <a:latin typeface="+mj-lt"/>
                <a:ea typeface="Calibri" panose="020F0502020204030204" pitchFamily="34" charset="0"/>
              </a:rPr>
              <a:t>Γεροδήμος</a:t>
            </a:r>
            <a:r>
              <a:rPr lang="en-US" sz="1800" dirty="0">
                <a:solidFill>
                  <a:srgbClr val="000000"/>
                </a:solidFill>
                <a:effectLst/>
                <a:latin typeface="+mj-lt"/>
                <a:ea typeface="Calibri" panose="020F0502020204030204" pitchFamily="34" charset="0"/>
              </a:rPr>
              <a:t>, </a:t>
            </a:r>
            <a:r>
              <a:rPr lang="el-GR" sz="1800" dirty="0">
                <a:solidFill>
                  <a:srgbClr val="000000"/>
                </a:solidFill>
                <a:effectLst/>
                <a:latin typeface="+mj-lt"/>
                <a:ea typeface="Calibri" panose="020F0502020204030204" pitchFamily="34" charset="0"/>
              </a:rPr>
              <a:t>Β</a:t>
            </a:r>
            <a:r>
              <a:rPr lang="en-US" sz="1800" dirty="0">
                <a:solidFill>
                  <a:srgbClr val="000000"/>
                </a:solidFill>
                <a:effectLst/>
                <a:latin typeface="+mj-lt"/>
                <a:ea typeface="Calibri" panose="020F0502020204030204" pitchFamily="34" charset="0"/>
              </a:rPr>
              <a:t>. (2006). </a:t>
            </a:r>
            <a:r>
              <a:rPr lang="el-GR" sz="1800" dirty="0">
                <a:solidFill>
                  <a:srgbClr val="000000"/>
                </a:solidFill>
                <a:effectLst/>
                <a:latin typeface="+mj-lt"/>
                <a:ea typeface="Calibri" panose="020F0502020204030204" pitchFamily="34" charset="0"/>
              </a:rPr>
              <a:t>Η επίδραση ενός προγράμματος διδασκαλίας δεξιοτήτων ζωής στον </a:t>
            </a:r>
            <a:r>
              <a:rPr lang="el-GR" sz="1800" dirty="0" err="1">
                <a:solidFill>
                  <a:srgbClr val="000000"/>
                </a:solidFill>
                <a:effectLst/>
                <a:latin typeface="+mj-lt"/>
                <a:ea typeface="Calibri" panose="020F0502020204030204" pitchFamily="34" charset="0"/>
              </a:rPr>
              <a:t>αυτοκαθορισμό</a:t>
            </a:r>
            <a:r>
              <a:rPr lang="el-GR" sz="1800" dirty="0">
                <a:solidFill>
                  <a:srgbClr val="000000"/>
                </a:solidFill>
                <a:effectLst/>
                <a:latin typeface="+mj-lt"/>
                <a:ea typeface="Calibri" panose="020F0502020204030204" pitchFamily="34" charset="0"/>
              </a:rPr>
              <a:t> των μαθητών/-τριών. </a:t>
            </a:r>
            <a:r>
              <a:rPr lang="el-GR" sz="1800" i="1" dirty="0">
                <a:solidFill>
                  <a:srgbClr val="000000"/>
                </a:solidFill>
                <a:effectLst/>
                <a:latin typeface="+mj-lt"/>
                <a:ea typeface="Calibri" panose="020F0502020204030204" pitchFamily="34" charset="0"/>
              </a:rPr>
              <a:t>Αναζητήσεις στη Φυσική Αγωγή &amp; τον Αθλητισμό, 4, </a:t>
            </a:r>
            <a:r>
              <a:rPr lang="el-GR" sz="1800" dirty="0">
                <a:solidFill>
                  <a:srgbClr val="000000"/>
                </a:solidFill>
                <a:effectLst/>
                <a:latin typeface="+mj-lt"/>
                <a:ea typeface="Calibri" panose="020F0502020204030204" pitchFamily="34" charset="0"/>
              </a:rPr>
              <a:t>379-389. </a:t>
            </a:r>
            <a:endParaRPr lang="el-GR" sz="2000" dirty="0">
              <a:solidFill>
                <a:srgbClr val="000000"/>
              </a:solidFill>
              <a:effectLst/>
              <a:latin typeface="+mj-lt"/>
              <a:ea typeface="Calibri" panose="020F0502020204030204" pitchFamily="34" charset="0"/>
            </a:endParaRPr>
          </a:p>
          <a:p>
            <a:pPr>
              <a:spcAft>
                <a:spcPts val="90"/>
              </a:spcAft>
            </a:pPr>
            <a:r>
              <a:rPr lang="el-GR" sz="1800" dirty="0">
                <a:solidFill>
                  <a:srgbClr val="000000"/>
                </a:solidFill>
                <a:effectLst/>
                <a:latin typeface="+mj-lt"/>
                <a:ea typeface="Calibri" panose="020F0502020204030204" pitchFamily="34" charset="0"/>
              </a:rPr>
              <a:t>● </a:t>
            </a:r>
            <a:r>
              <a:rPr lang="el-GR" sz="1800" dirty="0" err="1">
                <a:solidFill>
                  <a:srgbClr val="000000"/>
                </a:solidFill>
                <a:effectLst/>
                <a:latin typeface="+mj-lt"/>
                <a:ea typeface="Calibri" panose="020F0502020204030204" pitchFamily="34" charset="0"/>
              </a:rPr>
              <a:t>Κολοβελώνης</a:t>
            </a:r>
            <a:r>
              <a:rPr lang="el-GR" sz="1800" dirty="0">
                <a:solidFill>
                  <a:srgbClr val="000000"/>
                </a:solidFill>
                <a:effectLst/>
                <a:latin typeface="+mj-lt"/>
                <a:ea typeface="Calibri" panose="020F0502020204030204" pitchFamily="34" charset="0"/>
              </a:rPr>
              <a:t>, Α., &amp; Γούδας, Μ. (2015). </a:t>
            </a:r>
            <a:r>
              <a:rPr lang="el-GR" sz="1800" i="1" dirty="0">
                <a:solidFill>
                  <a:srgbClr val="000000"/>
                </a:solidFill>
                <a:effectLst/>
                <a:latin typeface="+mj-lt"/>
                <a:ea typeface="Calibri" panose="020F0502020204030204" pitchFamily="34" charset="0"/>
              </a:rPr>
              <a:t>Διδάσκοντας αθλητικές δεξιότητες στα παιδιά. Ένα μοντέλο προαγωγής της ανεξάρτητης, </a:t>
            </a:r>
            <a:r>
              <a:rPr lang="el-GR" sz="1800" i="1" dirty="0" err="1">
                <a:solidFill>
                  <a:srgbClr val="000000"/>
                </a:solidFill>
                <a:effectLst/>
                <a:latin typeface="+mj-lt"/>
                <a:ea typeface="Calibri" panose="020F0502020204030204" pitchFamily="34" charset="0"/>
              </a:rPr>
              <a:t>αυτορυθμιζόμενης</a:t>
            </a:r>
            <a:r>
              <a:rPr lang="el-GR" sz="1800" i="1" dirty="0">
                <a:solidFill>
                  <a:srgbClr val="000000"/>
                </a:solidFill>
                <a:effectLst/>
                <a:latin typeface="+mj-lt"/>
                <a:ea typeface="Calibri" panose="020F0502020204030204" pitchFamily="34" charset="0"/>
              </a:rPr>
              <a:t> μάθησης στη φυσική αγωγή και στον παιδικό αθλητισμό. </a:t>
            </a:r>
            <a:r>
              <a:rPr lang="el-GR" sz="1800" dirty="0">
                <a:solidFill>
                  <a:srgbClr val="000000"/>
                </a:solidFill>
                <a:effectLst/>
                <a:latin typeface="+mj-lt"/>
                <a:ea typeface="Calibri" panose="020F0502020204030204" pitchFamily="34" charset="0"/>
              </a:rPr>
              <a:t>Θεσσαλονίκη: Αφοί Κυριακίδη. </a:t>
            </a:r>
            <a:endParaRPr lang="el-GR" sz="2000" dirty="0">
              <a:solidFill>
                <a:srgbClr val="000000"/>
              </a:solidFill>
              <a:effectLst/>
              <a:latin typeface="+mj-lt"/>
              <a:ea typeface="Calibri" panose="020F0502020204030204" pitchFamily="34" charset="0"/>
            </a:endParaRPr>
          </a:p>
          <a:p>
            <a:r>
              <a:rPr lang="el-GR" sz="1800" dirty="0">
                <a:solidFill>
                  <a:srgbClr val="000000"/>
                </a:solidFill>
                <a:effectLst/>
                <a:latin typeface="+mj-lt"/>
                <a:ea typeface="Calibri" panose="020F0502020204030204" pitchFamily="34" charset="0"/>
              </a:rPr>
              <a:t>● http://ebooks.edu.gr/ebooks/v/html/8547/2252/Fysiki-Agogi_A-B-G-Gymnasiou_html-empl/index3.html </a:t>
            </a:r>
            <a:endParaRPr lang="el-GR" sz="2000" dirty="0">
              <a:solidFill>
                <a:srgbClr val="000000"/>
              </a:solidFill>
              <a:effectLst/>
              <a:latin typeface="+mj-lt"/>
              <a:ea typeface="Calibri" panose="020F0502020204030204" pitchFamily="34" charset="0"/>
            </a:endParaRPr>
          </a:p>
          <a:p>
            <a:pPr>
              <a:lnSpc>
                <a:spcPct val="107000"/>
              </a:lnSpc>
              <a:spcAft>
                <a:spcPts val="800"/>
              </a:spcAft>
            </a:pPr>
            <a:r>
              <a:rPr lang="el-GR" sz="1800" b="1" dirty="0">
                <a:effectLst/>
                <a:latin typeface="+mj-lt"/>
                <a:ea typeface="Calibri" panose="020F0502020204030204" pitchFamily="34" charset="0"/>
                <a:cs typeface="Times New Roman" panose="02020603050405020304" pitchFamily="18" charset="0"/>
              </a:rPr>
              <a:t> </a:t>
            </a:r>
            <a:endParaRPr lang="el-GR" sz="18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309548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A71631B-CA08-51E0-C313-5B961CF7C67C}"/>
              </a:ext>
            </a:extLst>
          </p:cNvPr>
          <p:cNvSpPr txBox="1"/>
          <p:nvPr/>
        </p:nvSpPr>
        <p:spPr>
          <a:xfrm>
            <a:off x="2715491" y="2721114"/>
            <a:ext cx="8737600" cy="707886"/>
          </a:xfrm>
          <a:prstGeom prst="rect">
            <a:avLst/>
          </a:prstGeom>
          <a:noFill/>
        </p:spPr>
        <p:txBody>
          <a:bodyPr wrap="square" rtlCol="0">
            <a:spAutoFit/>
          </a:bodyPr>
          <a:lstStyle/>
          <a:p>
            <a:r>
              <a:rPr lang="el-GR" sz="4000" dirty="0"/>
              <a:t>ΕΥΧΑΡΙΣΤΩ ΓΙΑ ΤΗΝ ΠΡΟΣΟΧΗ ΣΑΣ!</a:t>
            </a:r>
          </a:p>
        </p:txBody>
      </p:sp>
    </p:spTree>
    <p:extLst>
      <p:ext uri="{BB962C8B-B14F-4D97-AF65-F5344CB8AC3E}">
        <p14:creationId xmlns:p14="http://schemas.microsoft.com/office/powerpoint/2010/main" val="1489442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2504ABB-CABF-3B87-42C5-BD5B92BB4513}"/>
              </a:ext>
            </a:extLst>
          </p:cNvPr>
          <p:cNvSpPr>
            <a:spLocks noGrp="1"/>
          </p:cNvSpPr>
          <p:nvPr>
            <p:ph type="title"/>
          </p:nvPr>
        </p:nvSpPr>
        <p:spPr>
          <a:xfrm>
            <a:off x="2592925" y="624110"/>
            <a:ext cx="8911687" cy="640444"/>
          </a:xfrm>
        </p:spPr>
        <p:txBody>
          <a:bodyPr/>
          <a:lstStyle/>
          <a:p>
            <a:pPr algn="ctr"/>
            <a:r>
              <a:rPr lang="el-GR" dirty="0"/>
              <a:t>ΣΤΟΧΟΣ</a:t>
            </a:r>
          </a:p>
        </p:txBody>
      </p:sp>
      <p:sp>
        <p:nvSpPr>
          <p:cNvPr id="3" name="Θέση περιεχομένου 2">
            <a:extLst>
              <a:ext uri="{FF2B5EF4-FFF2-40B4-BE49-F238E27FC236}">
                <a16:creationId xmlns:a16="http://schemas.microsoft.com/office/drawing/2014/main" id="{A132A5D2-80AA-F42E-ACCC-375B22DC0F2A}"/>
              </a:ext>
            </a:extLst>
          </p:cNvPr>
          <p:cNvSpPr>
            <a:spLocks noGrp="1"/>
          </p:cNvSpPr>
          <p:nvPr>
            <p:ph idx="1"/>
          </p:nvPr>
        </p:nvSpPr>
        <p:spPr>
          <a:xfrm>
            <a:off x="2589212" y="1264554"/>
            <a:ext cx="8915400" cy="5228609"/>
          </a:xfrm>
        </p:spPr>
        <p:txBody>
          <a:bodyPr>
            <a:noAutofit/>
          </a:bodyPr>
          <a:lstStyle/>
          <a:p>
            <a:pPr marL="0" indent="0">
              <a:buNone/>
            </a:pPr>
            <a:r>
              <a:rPr lang="el-GR" sz="1600" kern="1600" dirty="0">
                <a:effectLst/>
                <a:latin typeface="Century Gothic" panose="020B0502020202020204" pitchFamily="34" charset="0"/>
                <a:ea typeface="Calibri" panose="020F0502020204030204" pitchFamily="34" charset="0"/>
              </a:rPr>
              <a:t>Ενσωματώνουν δεξιότητες </a:t>
            </a:r>
            <a:r>
              <a:rPr lang="el-GR" sz="1600" kern="1600" dirty="0" err="1">
                <a:effectLst/>
                <a:latin typeface="Century Gothic" panose="020B0502020202020204" pitchFamily="34" charset="0"/>
                <a:ea typeface="Calibri" panose="020F0502020204030204" pitchFamily="34" charset="0"/>
              </a:rPr>
              <a:t>αυτορύθμισης</a:t>
            </a:r>
            <a:r>
              <a:rPr lang="el-GR" sz="1600" kern="1600" dirty="0">
                <a:effectLst/>
                <a:latin typeface="Century Gothic" panose="020B0502020202020204" pitchFamily="34" charset="0"/>
                <a:ea typeface="Calibri" panose="020F0502020204030204" pitchFamily="34" charset="0"/>
              </a:rPr>
              <a:t> σε προγράμματα δια βίου άσκησης για υγεία και ποιότητα ζωής</a:t>
            </a:r>
            <a:r>
              <a:rPr lang="el-GR" sz="1600" dirty="0">
                <a:effectLst/>
                <a:latin typeface="Century Gothic" panose="020B0502020202020204" pitchFamily="34" charset="0"/>
                <a:ea typeface="Calibri" panose="020F0502020204030204" pitchFamily="34" charset="0"/>
              </a:rPr>
              <a:t>.</a:t>
            </a:r>
          </a:p>
          <a:p>
            <a:pPr marL="0" indent="0">
              <a:lnSpc>
                <a:spcPct val="115000"/>
              </a:lnSpc>
              <a:spcAft>
                <a:spcPts val="1000"/>
              </a:spcAft>
              <a:buNone/>
            </a:pPr>
            <a:r>
              <a:rPr lang="el-GR" sz="1600" kern="1600" dirty="0">
                <a:effectLst/>
                <a:latin typeface="Century Gothic" panose="020B0502020202020204" pitchFamily="34" charset="0"/>
                <a:ea typeface="Calibri" panose="020F0502020204030204" pitchFamily="34" charset="0"/>
                <a:cs typeface="Calibri" panose="020F0502020204030204" pitchFamily="34" charset="0"/>
              </a:rPr>
              <a:t>Οι μαθητές/-</a:t>
            </a:r>
            <a:r>
              <a:rPr lang="el-GR" sz="1600" kern="1600" dirty="0" err="1">
                <a:effectLst/>
                <a:latin typeface="Century Gothic" panose="020B0502020202020204" pitchFamily="34" charset="0"/>
                <a:ea typeface="Calibri" panose="020F0502020204030204" pitchFamily="34" charset="0"/>
                <a:cs typeface="Calibri" panose="020F0502020204030204" pitchFamily="34" charset="0"/>
              </a:rPr>
              <a:t>τριες</a:t>
            </a:r>
            <a:r>
              <a:rPr lang="el-GR" sz="1600" kern="1600" dirty="0">
                <a:effectLst/>
                <a:latin typeface="Century Gothic" panose="020B0502020202020204" pitchFamily="34" charset="0"/>
                <a:ea typeface="Calibri" panose="020F0502020204030204" pitchFamily="34" charset="0"/>
                <a:cs typeface="Calibri" panose="020F0502020204030204" pitchFamily="34" charset="0"/>
              </a:rPr>
              <a:t> θα γνωρίζουν:</a:t>
            </a:r>
            <a:endParaRPr lang="el-GR" sz="1600" dirty="0">
              <a:effectLst/>
              <a:latin typeface="Century Gothic" panose="020B050202020202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l-GR" sz="1600" kern="1600" dirty="0">
                <a:effectLst/>
                <a:latin typeface="Century Gothic" panose="020B0502020202020204" pitchFamily="34" charset="0"/>
                <a:ea typeface="Calibri" panose="020F0502020204030204" pitchFamily="34" charset="0"/>
                <a:cs typeface="Calibri" panose="020F0502020204030204" pitchFamily="34" charset="0"/>
              </a:rPr>
              <a:t>να ενσωματώνουν δεξιότητες αυτορρύθμισης σε προγράμματα δια βίου άσκησης</a:t>
            </a:r>
            <a:endParaRPr lang="el-GR" sz="1600" dirty="0">
              <a:effectLst/>
              <a:latin typeface="Century Gothic" panose="020B050202020202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l-GR" sz="1600" kern="1600" dirty="0">
                <a:effectLst/>
                <a:latin typeface="Century Gothic" panose="020B0502020202020204" pitchFamily="34" charset="0"/>
                <a:ea typeface="Calibri" panose="020F0502020204030204" pitchFamily="34" charset="0"/>
                <a:cs typeface="Calibri" panose="020F0502020204030204" pitchFamily="34" charset="0"/>
              </a:rPr>
              <a:t>θα κατανοούν τη σημασία της απόκτησης δεξιοτήτων ζωής μέσα από το μάθημα της ΦΑ</a:t>
            </a:r>
            <a:endParaRPr lang="el-GR" sz="1600" dirty="0">
              <a:effectLst/>
              <a:latin typeface="Century Gothic" panose="020B0502020202020204" pitchFamily="34" charset="0"/>
              <a:ea typeface="Calibri" panose="020F0502020204030204" pitchFamily="34" charset="0"/>
              <a:cs typeface="Times New Roman" panose="02020603050405020304" pitchFamily="18" charset="0"/>
            </a:endParaRPr>
          </a:p>
          <a:p>
            <a:pPr marL="0" lvl="0" indent="0">
              <a:lnSpc>
                <a:spcPct val="115000"/>
              </a:lnSpc>
              <a:buNone/>
            </a:pPr>
            <a:r>
              <a:rPr lang="el-GR" sz="1600" kern="1600" dirty="0">
                <a:effectLst/>
                <a:latin typeface="Century Gothic" panose="020B0502020202020204" pitchFamily="34" charset="0"/>
                <a:ea typeface="Calibri" panose="020F0502020204030204" pitchFamily="34" charset="0"/>
                <a:cs typeface="Calibri" panose="020F0502020204030204" pitchFamily="34" charset="0"/>
              </a:rPr>
              <a:t>Οι μαθητές/-</a:t>
            </a:r>
            <a:r>
              <a:rPr lang="el-GR" sz="1600" kern="1600" dirty="0" err="1">
                <a:effectLst/>
                <a:latin typeface="Century Gothic" panose="020B0502020202020204" pitchFamily="34" charset="0"/>
                <a:ea typeface="Calibri" panose="020F0502020204030204" pitchFamily="34" charset="0"/>
                <a:cs typeface="Calibri" panose="020F0502020204030204" pitchFamily="34" charset="0"/>
              </a:rPr>
              <a:t>τριες</a:t>
            </a:r>
            <a:r>
              <a:rPr lang="el-GR" sz="1600" kern="1600" dirty="0">
                <a:effectLst/>
                <a:latin typeface="Century Gothic" panose="020B0502020202020204" pitchFamily="34" charset="0"/>
                <a:ea typeface="Calibri" panose="020F0502020204030204" pitchFamily="34" charset="0"/>
                <a:cs typeface="Calibri" panose="020F0502020204030204" pitchFamily="34" charset="0"/>
              </a:rPr>
              <a:t> θα είναι σε θέση:</a:t>
            </a:r>
            <a:endParaRPr lang="el-GR" sz="1600" dirty="0">
              <a:effectLst/>
              <a:latin typeface="Century Gothic" panose="020B050202020202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l-GR" sz="1600" kern="1600" dirty="0">
                <a:effectLst/>
                <a:latin typeface="Century Gothic" panose="020B0502020202020204" pitchFamily="34" charset="0"/>
                <a:ea typeface="Calibri" panose="020F0502020204030204" pitchFamily="34" charset="0"/>
                <a:cs typeface="Calibri" panose="020F0502020204030204" pitchFamily="34" charset="0"/>
              </a:rPr>
              <a:t>να ενσωματώνουν τον καθορισμό στόχων και την </a:t>
            </a:r>
            <a:r>
              <a:rPr lang="el-GR" sz="1600" kern="1600" dirty="0" err="1">
                <a:effectLst/>
                <a:latin typeface="Century Gothic" panose="020B0502020202020204" pitchFamily="34" charset="0"/>
                <a:ea typeface="Calibri" panose="020F0502020204030204" pitchFamily="34" charset="0"/>
                <a:cs typeface="Calibri" panose="020F0502020204030204" pitchFamily="34" charset="0"/>
              </a:rPr>
              <a:t>αυτοπαρακολούθηση</a:t>
            </a:r>
            <a:r>
              <a:rPr lang="el-GR" sz="1600" kern="1600" dirty="0">
                <a:effectLst/>
                <a:latin typeface="Century Gothic" panose="020B0502020202020204" pitchFamily="34" charset="0"/>
                <a:ea typeface="Calibri" panose="020F0502020204030204" pitchFamily="34" charset="0"/>
                <a:cs typeface="Calibri" panose="020F0502020204030204" pitchFamily="34" charset="0"/>
              </a:rPr>
              <a:t> σε ένα πρόγραμμα φυσικής δραστηριότητας</a:t>
            </a:r>
            <a:endParaRPr lang="el-GR" sz="1600" dirty="0">
              <a:effectLst/>
              <a:latin typeface="Century Gothic" panose="020B050202020202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l-GR" sz="1600" kern="1600" dirty="0">
                <a:effectLst/>
                <a:latin typeface="Century Gothic" panose="020B0502020202020204" pitchFamily="34" charset="0"/>
                <a:ea typeface="Calibri" panose="020F0502020204030204" pitchFamily="34" charset="0"/>
                <a:cs typeface="Calibri" panose="020F0502020204030204" pitchFamily="34" charset="0"/>
              </a:rPr>
              <a:t>να ενσωματώνουν τεχνικές χαλάρωσης και θετικής σκέψης σε προγράμματα δια βίου άσκησης για υγεία και ποιότητα ζωής</a:t>
            </a:r>
            <a:endParaRPr lang="el-GR" sz="1600" dirty="0">
              <a:effectLst/>
              <a:latin typeface="Century Gothic" panose="020B050202020202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l-GR" sz="1600" kern="1600" dirty="0">
                <a:effectLst/>
                <a:latin typeface="Century Gothic" panose="020B0502020202020204" pitchFamily="34" charset="0"/>
                <a:ea typeface="Calibri" panose="020F0502020204030204" pitchFamily="34" charset="0"/>
                <a:cs typeface="Calibri" panose="020F0502020204030204" pitchFamily="34" charset="0"/>
              </a:rPr>
              <a:t>να εφαρμόζουν τεχνικές επίλυσης προβλημάτων που προκύπτουν στη διάρκεια ενασχόλησής τους με προγράμματα δια βίου άσκησης</a:t>
            </a:r>
            <a:endParaRPr lang="el-GR" sz="1600" dirty="0">
              <a:effectLst/>
              <a:latin typeface="Century Gothic" panose="020B050202020202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l-GR" sz="1600" kern="1600" dirty="0">
                <a:effectLst/>
                <a:latin typeface="Century Gothic" panose="020B0502020202020204" pitchFamily="34" charset="0"/>
                <a:ea typeface="Calibri" panose="020F0502020204030204" pitchFamily="34" charset="0"/>
                <a:cs typeface="Calibri" panose="020F0502020204030204" pitchFamily="34" charset="0"/>
              </a:rPr>
              <a:t>να χρησιμοποιούν δεξιότητες ζωής και σε άλλα πεδία εκτός του μαθήματος ΦΑ</a:t>
            </a:r>
            <a:endParaRPr lang="el-GR" sz="1600" dirty="0">
              <a:effectLst/>
              <a:latin typeface="Century Gothic" panose="020B0502020202020204" pitchFamily="34" charset="0"/>
              <a:ea typeface="Calibri" panose="020F0502020204030204" pitchFamily="34" charset="0"/>
              <a:cs typeface="Times New Roman" panose="02020603050405020304" pitchFamily="18" charset="0"/>
            </a:endParaRPr>
          </a:p>
          <a:p>
            <a:pPr marL="294640" indent="-269875">
              <a:lnSpc>
                <a:spcPct val="115000"/>
              </a:lnSpc>
              <a:spcAft>
                <a:spcPts val="1000"/>
              </a:spcAft>
            </a:pPr>
            <a:endParaRPr lang="el-GR" sz="1600" dirty="0">
              <a:effectLst/>
              <a:latin typeface="Century Gothic" panose="020B0502020202020204" pitchFamily="34" charset="0"/>
              <a:ea typeface="Calibri" panose="020F0502020204030204" pitchFamily="34" charset="0"/>
              <a:cs typeface="Times New Roman" panose="02020603050405020304" pitchFamily="18" charset="0"/>
            </a:endParaRPr>
          </a:p>
          <a:p>
            <a:pPr marL="0" indent="0">
              <a:buNone/>
            </a:pPr>
            <a:endParaRPr lang="el-GR" sz="1600" dirty="0">
              <a:latin typeface="Century Gothic" panose="020B0502020202020204" pitchFamily="34" charset="0"/>
            </a:endParaRPr>
          </a:p>
        </p:txBody>
      </p:sp>
    </p:spTree>
    <p:extLst>
      <p:ext uri="{BB962C8B-B14F-4D97-AF65-F5344CB8AC3E}">
        <p14:creationId xmlns:p14="http://schemas.microsoft.com/office/powerpoint/2010/main" val="1114678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26CFB4B-33F1-3D5B-06B5-CB85F9D34BD3}"/>
              </a:ext>
            </a:extLst>
          </p:cNvPr>
          <p:cNvSpPr>
            <a:spLocks noGrp="1"/>
          </p:cNvSpPr>
          <p:nvPr>
            <p:ph type="title"/>
          </p:nvPr>
        </p:nvSpPr>
        <p:spPr>
          <a:xfrm>
            <a:off x="2429164" y="624110"/>
            <a:ext cx="9442058" cy="632035"/>
          </a:xfrm>
        </p:spPr>
        <p:txBody>
          <a:bodyPr>
            <a:normAutofit/>
          </a:bodyPr>
          <a:lstStyle/>
          <a:p>
            <a:r>
              <a:rPr lang="el-GR" sz="2800" dirty="0"/>
              <a:t>ΚΑΤΑΓΡΑΦΗ ΚΑΘΗΜΕΡΙΝΗΣ ΦΥΣΙΚΗΣ ΔΡΑΣΤΗΡΙΟΤΗΤΑΣ</a:t>
            </a:r>
          </a:p>
        </p:txBody>
      </p:sp>
      <p:sp>
        <p:nvSpPr>
          <p:cNvPr id="4" name="Θέση περιεχομένου 3">
            <a:extLst>
              <a:ext uri="{FF2B5EF4-FFF2-40B4-BE49-F238E27FC236}">
                <a16:creationId xmlns:a16="http://schemas.microsoft.com/office/drawing/2014/main" id="{028E0233-5144-F8FD-C6EB-DE58C5A335E4}"/>
              </a:ext>
            </a:extLst>
          </p:cNvPr>
          <p:cNvSpPr>
            <a:spLocks noGrp="1"/>
          </p:cNvSpPr>
          <p:nvPr>
            <p:ph sz="half" idx="2"/>
          </p:nvPr>
        </p:nvSpPr>
        <p:spPr>
          <a:xfrm>
            <a:off x="2429164" y="1708727"/>
            <a:ext cx="4608945" cy="4608945"/>
          </a:xfrm>
        </p:spPr>
        <p:txBody>
          <a:bodyPr>
            <a:noAutofit/>
          </a:bodyPr>
          <a:lstStyle/>
          <a:p>
            <a:pPr>
              <a:lnSpc>
                <a:spcPct val="115000"/>
              </a:lnSpc>
              <a:spcAft>
                <a:spcPts val="1000"/>
              </a:spcAft>
            </a:pPr>
            <a:r>
              <a:rPr lang="el-GR" sz="1400" dirty="0">
                <a:effectLst/>
                <a:latin typeface="Century Gothic" panose="020B0502020202020204" pitchFamily="34" charset="0"/>
                <a:ea typeface="Calibri" panose="020F0502020204030204" pitchFamily="34" charset="0"/>
                <a:cs typeface="Times New Roman" panose="02020603050405020304" pitchFamily="18" charset="0"/>
              </a:rPr>
              <a:t>Οι μαθητές δεν δυσκολεύτηκαν στην καταγραφή του ημερολογίου καθημερινής φυσικής δραστηριότητας.</a:t>
            </a:r>
          </a:p>
          <a:p>
            <a:pPr>
              <a:lnSpc>
                <a:spcPct val="115000"/>
              </a:lnSpc>
              <a:spcAft>
                <a:spcPts val="1000"/>
              </a:spcAft>
            </a:pPr>
            <a:r>
              <a:rPr lang="el-GR" sz="1400" dirty="0">
                <a:effectLst/>
                <a:latin typeface="Century Gothic" panose="020B0502020202020204" pitchFamily="34" charset="0"/>
                <a:ea typeface="Calibri" panose="020F0502020204030204" pitchFamily="34" charset="0"/>
                <a:cs typeface="Times New Roman" panose="02020603050405020304" pitchFamily="18" charset="0"/>
              </a:rPr>
              <a:t>Στην συλλογική αποτίμησή τους, πριν από την καρτέλα σχεδιασμού εβδομαδιαίου προγράμματος άσκησης και φυσικής δραστηριότητας, κατέγραψαν ως βασική ενασχόλησή τους το μάθημα της  Φυσικής Αγωγής στο σχολείο, ενώ παράλληλα, σε μικρό ποσοστό αναφέρεται η ενασχόλησή τους κατά μέσο όρο μία φορά την εβδομάδα με:</a:t>
            </a:r>
          </a:p>
          <a:p>
            <a:pPr marL="342900" lvl="0" indent="-342900">
              <a:lnSpc>
                <a:spcPct val="115000"/>
              </a:lnSpc>
              <a:buFont typeface="Symbol" panose="05050102010706020507" pitchFamily="18" charset="2"/>
              <a:buChar char=""/>
            </a:pPr>
            <a:r>
              <a:rPr lang="el-GR" sz="1400" dirty="0">
                <a:effectLst/>
                <a:latin typeface="Century Gothic" panose="020B0502020202020204" pitchFamily="34" charset="0"/>
                <a:ea typeface="Calibri" panose="020F0502020204030204" pitchFamily="34" charset="0"/>
                <a:cs typeface="Times New Roman" panose="02020603050405020304" pitchFamily="18" charset="0"/>
              </a:rPr>
              <a:t>Γυμναστήριο</a:t>
            </a:r>
          </a:p>
          <a:p>
            <a:pPr marL="342900" lvl="0" indent="-342900">
              <a:lnSpc>
                <a:spcPct val="115000"/>
              </a:lnSpc>
              <a:buFont typeface="Symbol" panose="05050102010706020507" pitchFamily="18" charset="2"/>
              <a:buChar char=""/>
            </a:pPr>
            <a:r>
              <a:rPr lang="el-GR" sz="1400" dirty="0">
                <a:effectLst/>
                <a:latin typeface="Century Gothic" panose="020B0502020202020204" pitchFamily="34" charset="0"/>
                <a:ea typeface="Calibri" panose="020F0502020204030204" pitchFamily="34" charset="0"/>
                <a:cs typeface="Times New Roman" panose="02020603050405020304" pitchFamily="18" charset="0"/>
              </a:rPr>
              <a:t>Επιτόπιο τρέξιμο</a:t>
            </a:r>
          </a:p>
          <a:p>
            <a:pPr marL="342900" lvl="0" indent="-342900">
              <a:lnSpc>
                <a:spcPct val="115000"/>
              </a:lnSpc>
              <a:buFont typeface="Symbol" panose="05050102010706020507" pitchFamily="18" charset="2"/>
              <a:buChar char=""/>
            </a:pPr>
            <a:r>
              <a:rPr lang="el-GR" sz="1400" dirty="0">
                <a:effectLst/>
                <a:latin typeface="Century Gothic" panose="020B0502020202020204" pitchFamily="34" charset="0"/>
                <a:ea typeface="Calibri" panose="020F0502020204030204" pitchFamily="34" charset="0"/>
                <a:cs typeface="Times New Roman" panose="02020603050405020304" pitchFamily="18" charset="0"/>
              </a:rPr>
              <a:t>Ακαδημία Ποδοσφαίρου</a:t>
            </a:r>
          </a:p>
          <a:p>
            <a:pPr marL="342900" lvl="0" indent="-342900">
              <a:lnSpc>
                <a:spcPct val="115000"/>
              </a:lnSpc>
              <a:buFont typeface="Symbol" panose="05050102010706020507" pitchFamily="18" charset="2"/>
              <a:buChar char=""/>
            </a:pPr>
            <a:r>
              <a:rPr lang="el-GR" sz="1400" dirty="0">
                <a:effectLst/>
                <a:latin typeface="Century Gothic" panose="020B0502020202020204" pitchFamily="34" charset="0"/>
                <a:ea typeface="Calibri" panose="020F0502020204030204" pitchFamily="34" charset="0"/>
                <a:cs typeface="Times New Roman" panose="02020603050405020304" pitchFamily="18" charset="0"/>
              </a:rPr>
              <a:t>Ενδυνάμωση στο σπίτι για 10</a:t>
            </a:r>
            <a:r>
              <a:rPr lang="en-US" sz="1400" dirty="0">
                <a:effectLst/>
                <a:latin typeface="Century Gothic" panose="020B0502020202020204" pitchFamily="34" charset="0"/>
                <a:ea typeface="Calibri" panose="020F0502020204030204" pitchFamily="34" charset="0"/>
                <a:cs typeface="Times New Roman" panose="02020603050405020304" pitchFamily="18" charset="0"/>
              </a:rPr>
              <a:t>min</a:t>
            </a:r>
            <a:endParaRPr lang="el-GR" sz="1400" dirty="0">
              <a:effectLst/>
              <a:latin typeface="Century Gothic" panose="020B050202020202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l-GR" sz="1400" dirty="0">
                <a:effectLst/>
                <a:latin typeface="Century Gothic" panose="020B0502020202020204" pitchFamily="34" charset="0"/>
                <a:ea typeface="Calibri" panose="020F0502020204030204" pitchFamily="34" charset="0"/>
                <a:cs typeface="Times New Roman" panose="02020603050405020304" pitchFamily="18" charset="0"/>
              </a:rPr>
              <a:t>Χορός</a:t>
            </a:r>
          </a:p>
          <a:p>
            <a:endParaRPr lang="el-GR" sz="1400" dirty="0">
              <a:latin typeface="Century Gothic" panose="020B0502020202020204" pitchFamily="34" charset="0"/>
            </a:endParaRPr>
          </a:p>
        </p:txBody>
      </p:sp>
      <p:sp>
        <p:nvSpPr>
          <p:cNvPr id="6" name="Θέση περιεχομένου 5">
            <a:extLst>
              <a:ext uri="{FF2B5EF4-FFF2-40B4-BE49-F238E27FC236}">
                <a16:creationId xmlns:a16="http://schemas.microsoft.com/office/drawing/2014/main" id="{7D2380B8-18B1-DB80-476A-E7F62330EDD3}"/>
              </a:ext>
            </a:extLst>
          </p:cNvPr>
          <p:cNvSpPr>
            <a:spLocks noGrp="1"/>
          </p:cNvSpPr>
          <p:nvPr>
            <p:ph sz="quarter" idx="4"/>
          </p:nvPr>
        </p:nvSpPr>
        <p:spPr>
          <a:xfrm>
            <a:off x="7160677" y="2336169"/>
            <a:ext cx="4338674" cy="3354060"/>
          </a:xfrm>
        </p:spPr>
        <p:txBody>
          <a:bodyPr>
            <a:normAutofit/>
          </a:bodyPr>
          <a:lstStyle/>
          <a:p>
            <a:pPr>
              <a:lnSpc>
                <a:spcPct val="115000"/>
              </a:lnSpc>
              <a:spcAft>
                <a:spcPts val="1000"/>
              </a:spcAft>
            </a:pPr>
            <a:r>
              <a:rPr lang="el-GR" sz="1400" dirty="0">
                <a:effectLst/>
                <a:latin typeface="Century Gothic" panose="020B0502020202020204" pitchFamily="34" charset="0"/>
                <a:ea typeface="Calibri" panose="020F0502020204030204" pitchFamily="34" charset="0"/>
                <a:cs typeface="Times New Roman" panose="02020603050405020304" pitchFamily="18" charset="0"/>
              </a:rPr>
              <a:t>Στις βασικές παρατηρήσεις στο ημερολόγιο καταγραφής καθημερινής φυσικής δραστηριότητας  οι μαθητές αναφέρουν </a:t>
            </a:r>
          </a:p>
          <a:p>
            <a:pPr marL="342900" lvl="0" indent="-342900">
              <a:lnSpc>
                <a:spcPct val="115000"/>
              </a:lnSpc>
              <a:buFont typeface="Symbol" panose="05050102010706020507" pitchFamily="18" charset="2"/>
              <a:buChar char=""/>
            </a:pPr>
            <a:r>
              <a:rPr lang="el-GR" sz="1400" dirty="0">
                <a:effectLst/>
                <a:latin typeface="Century Gothic" panose="020B0502020202020204" pitchFamily="34" charset="0"/>
                <a:ea typeface="Calibri" panose="020F0502020204030204" pitchFamily="34" charset="0"/>
                <a:cs typeface="Times New Roman" panose="02020603050405020304" pitchFamily="18" charset="0"/>
              </a:rPr>
              <a:t>την έλλειψη χρόνου</a:t>
            </a:r>
          </a:p>
          <a:p>
            <a:pPr marL="342900" lvl="0" indent="-342900">
              <a:lnSpc>
                <a:spcPct val="115000"/>
              </a:lnSpc>
              <a:buFont typeface="Symbol" panose="05050102010706020507" pitchFamily="18" charset="2"/>
              <a:buChar char=""/>
            </a:pPr>
            <a:r>
              <a:rPr lang="el-GR" sz="1400" dirty="0">
                <a:effectLst/>
                <a:latin typeface="Century Gothic" panose="020B0502020202020204" pitchFamily="34" charset="0"/>
                <a:ea typeface="Calibri" panose="020F0502020204030204" pitchFamily="34" charset="0"/>
                <a:cs typeface="Times New Roman" panose="02020603050405020304" pitchFamily="18" charset="0"/>
              </a:rPr>
              <a:t>την πίεση από το διάβασμα</a:t>
            </a:r>
          </a:p>
          <a:p>
            <a:pPr marL="342900" lvl="0" indent="-342900">
              <a:lnSpc>
                <a:spcPct val="115000"/>
              </a:lnSpc>
              <a:spcAft>
                <a:spcPts val="1000"/>
              </a:spcAft>
              <a:buFont typeface="Symbol" panose="05050102010706020507" pitchFamily="18" charset="2"/>
              <a:buChar char=""/>
            </a:pPr>
            <a:r>
              <a:rPr lang="el-GR" sz="1400" dirty="0">
                <a:effectLst/>
                <a:latin typeface="Century Gothic" panose="020B0502020202020204" pitchFamily="34" charset="0"/>
                <a:ea typeface="Calibri" panose="020F0502020204030204" pitchFamily="34" charset="0"/>
                <a:cs typeface="Times New Roman" panose="02020603050405020304" pitchFamily="18" charset="0"/>
              </a:rPr>
              <a:t>το άγχος για τις εξετάσεις</a:t>
            </a:r>
          </a:p>
          <a:p>
            <a:endParaRPr lang="el-GR" sz="1400" dirty="0">
              <a:latin typeface="Century Gothic" panose="020B0502020202020204" pitchFamily="34" charset="0"/>
            </a:endParaRPr>
          </a:p>
        </p:txBody>
      </p:sp>
    </p:spTree>
    <p:extLst>
      <p:ext uri="{BB962C8B-B14F-4D97-AF65-F5344CB8AC3E}">
        <p14:creationId xmlns:p14="http://schemas.microsoft.com/office/powerpoint/2010/main" val="1110375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C3CBAAE-4CA8-C6C6-559D-2CC043B970B0}"/>
              </a:ext>
            </a:extLst>
          </p:cNvPr>
          <p:cNvSpPr>
            <a:spLocks noGrp="1"/>
          </p:cNvSpPr>
          <p:nvPr>
            <p:ph type="title"/>
          </p:nvPr>
        </p:nvSpPr>
        <p:spPr>
          <a:xfrm>
            <a:off x="2592925" y="226946"/>
            <a:ext cx="8911687" cy="632035"/>
          </a:xfrm>
        </p:spPr>
        <p:txBody>
          <a:bodyPr>
            <a:normAutofit/>
          </a:bodyPr>
          <a:lstStyle/>
          <a:p>
            <a:pPr algn="ctr"/>
            <a:r>
              <a:rPr lang="el-GR" sz="2800" dirty="0"/>
              <a:t>ΣΤΟΧΟΘΕΣΙΑ ΜΑΘΗΤΩΝ</a:t>
            </a:r>
          </a:p>
        </p:txBody>
      </p:sp>
      <p:sp>
        <p:nvSpPr>
          <p:cNvPr id="3" name="Θέση περιεχομένου 2">
            <a:extLst>
              <a:ext uri="{FF2B5EF4-FFF2-40B4-BE49-F238E27FC236}">
                <a16:creationId xmlns:a16="http://schemas.microsoft.com/office/drawing/2014/main" id="{29FDCB7D-3442-9A9C-9E1D-A3EE4243FDE1}"/>
              </a:ext>
            </a:extLst>
          </p:cNvPr>
          <p:cNvSpPr>
            <a:spLocks noGrp="1"/>
          </p:cNvSpPr>
          <p:nvPr>
            <p:ph idx="1"/>
          </p:nvPr>
        </p:nvSpPr>
        <p:spPr>
          <a:xfrm>
            <a:off x="2422957" y="858981"/>
            <a:ext cx="4956898" cy="5883564"/>
          </a:xfrm>
        </p:spPr>
        <p:txBody>
          <a:bodyPr>
            <a:noAutofit/>
          </a:bodyPr>
          <a:lstStyle/>
          <a:p>
            <a:r>
              <a:rPr lang="el-GR" dirty="0"/>
              <a:t>Να περπατώ το πρωί από το σπίτι για το σχολείο</a:t>
            </a:r>
          </a:p>
          <a:p>
            <a:r>
              <a:rPr lang="el-GR" dirty="0"/>
              <a:t>Να έχω ενεργή συμμετοχή στο μάθημα της Φ.Α.</a:t>
            </a:r>
          </a:p>
          <a:p>
            <a:r>
              <a:rPr lang="el-GR" dirty="0"/>
              <a:t>Να μη χάνω μαθήματα Φ.Α.</a:t>
            </a:r>
          </a:p>
          <a:p>
            <a:r>
              <a:rPr lang="el-GR" dirty="0"/>
              <a:t>Να κάνω διατροφή</a:t>
            </a:r>
          </a:p>
          <a:p>
            <a:r>
              <a:rPr lang="el-GR" dirty="0"/>
              <a:t>Να αφιερώνω περισσότερο χρόνο για εκγύμναση</a:t>
            </a:r>
          </a:p>
          <a:p>
            <a:r>
              <a:rPr lang="el-GR" dirty="0"/>
              <a:t>Να αυξήσω τη μυϊκή μου μάζα</a:t>
            </a:r>
          </a:p>
          <a:p>
            <a:r>
              <a:rPr lang="el-GR" dirty="0"/>
              <a:t>Να τροποποιήσω το καθημερινό μου Πρόγραμμα και να εντάξω τη γυμναστική</a:t>
            </a:r>
          </a:p>
          <a:p>
            <a:r>
              <a:rPr lang="el-GR" dirty="0"/>
              <a:t>Να προσέχω τι τρώω και να κάνω βόλτα με το ποδήλατο</a:t>
            </a:r>
          </a:p>
          <a:p>
            <a:r>
              <a:rPr lang="el-GR" dirty="0"/>
              <a:t>Να είμαι υγιής και όχι άρρωστη για να μη χάνω τη Γυμναστική στο σχολείο</a:t>
            </a:r>
          </a:p>
          <a:p>
            <a:r>
              <a:rPr lang="el-GR" dirty="0"/>
              <a:t>Να πειθαρχήσω στο πρόγραμμά μου</a:t>
            </a:r>
          </a:p>
        </p:txBody>
      </p:sp>
      <p:pic>
        <p:nvPicPr>
          <p:cNvPr id="4" name="Εικόνα 3">
            <a:extLst>
              <a:ext uri="{FF2B5EF4-FFF2-40B4-BE49-F238E27FC236}">
                <a16:creationId xmlns:a16="http://schemas.microsoft.com/office/drawing/2014/main" id="{4A175CEA-EB3C-69F7-64BD-880391D6B937}"/>
              </a:ext>
            </a:extLst>
          </p:cNvPr>
          <p:cNvPicPr>
            <a:picLocks noChangeAspect="1"/>
          </p:cNvPicPr>
          <p:nvPr/>
        </p:nvPicPr>
        <p:blipFill>
          <a:blip r:embed="rId2"/>
          <a:stretch>
            <a:fillRect/>
          </a:stretch>
        </p:blipFill>
        <p:spPr>
          <a:xfrm>
            <a:off x="7715645" y="1634480"/>
            <a:ext cx="4106796" cy="4599410"/>
          </a:xfrm>
          <a:prstGeom prst="rect">
            <a:avLst/>
          </a:prstGeom>
          <a:effectLst>
            <a:softEdge rad="317500"/>
          </a:effectLst>
        </p:spPr>
      </p:pic>
    </p:spTree>
    <p:extLst>
      <p:ext uri="{BB962C8B-B14F-4D97-AF65-F5344CB8AC3E}">
        <p14:creationId xmlns:p14="http://schemas.microsoft.com/office/powerpoint/2010/main" val="40783759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11BDB0F-BE16-A643-7E44-56220755FB1D}"/>
              </a:ext>
            </a:extLst>
          </p:cNvPr>
          <p:cNvSpPr>
            <a:spLocks noGrp="1"/>
          </p:cNvSpPr>
          <p:nvPr>
            <p:ph type="title"/>
          </p:nvPr>
        </p:nvSpPr>
        <p:spPr/>
        <p:txBody>
          <a:bodyPr>
            <a:normAutofit/>
          </a:bodyPr>
          <a:lstStyle/>
          <a:p>
            <a:pPr algn="ctr"/>
            <a:r>
              <a:rPr lang="el-GR" sz="2800" dirty="0"/>
              <a:t>ΣΤΟΧΟΘΕΣΙΑ-ΕΛΛΕΙΨΕΙΣ</a:t>
            </a:r>
          </a:p>
        </p:txBody>
      </p:sp>
      <p:sp>
        <p:nvSpPr>
          <p:cNvPr id="3" name="Θέση περιεχομένου 2">
            <a:extLst>
              <a:ext uri="{FF2B5EF4-FFF2-40B4-BE49-F238E27FC236}">
                <a16:creationId xmlns:a16="http://schemas.microsoft.com/office/drawing/2014/main" id="{424F6D51-7FE8-0C72-6C74-76EF32E32685}"/>
              </a:ext>
            </a:extLst>
          </p:cNvPr>
          <p:cNvSpPr>
            <a:spLocks noGrp="1"/>
          </p:cNvSpPr>
          <p:nvPr>
            <p:ph idx="1"/>
          </p:nvPr>
        </p:nvSpPr>
        <p:spPr>
          <a:xfrm>
            <a:off x="2852018" y="1915359"/>
            <a:ext cx="3809423" cy="3777622"/>
          </a:xfrm>
        </p:spPr>
        <p:txBody>
          <a:bodyPr/>
          <a:lstStyle/>
          <a:p>
            <a:r>
              <a:rPr lang="el-GR" dirty="0"/>
              <a:t>Οι μαθητές έθεσαν καλούς αλλά γενικούς και ελλιπείς στόχους.</a:t>
            </a:r>
          </a:p>
          <a:p>
            <a:r>
              <a:rPr lang="el-GR" dirty="0"/>
              <a:t>Ο στόχος του Π.Ο.Υ για 60 λεπτά άσκησης καθημερινά εμφανίζεται να έχει αρκετά κενά στην υλοποίησή του και ασάφεια στην έννοια της έντασης.</a:t>
            </a:r>
          </a:p>
          <a:p>
            <a:endParaRPr lang="el-GR" dirty="0"/>
          </a:p>
        </p:txBody>
      </p:sp>
      <p:pic>
        <p:nvPicPr>
          <p:cNvPr id="4" name="Εικόνα 3">
            <a:extLst>
              <a:ext uri="{FF2B5EF4-FFF2-40B4-BE49-F238E27FC236}">
                <a16:creationId xmlns:a16="http://schemas.microsoft.com/office/drawing/2014/main" id="{ED064B84-9489-BA67-2563-F03956A086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5271" y="1264555"/>
            <a:ext cx="3809423" cy="5079231"/>
          </a:xfrm>
          <a:prstGeom prst="rect">
            <a:avLst/>
          </a:prstGeom>
          <a:effectLst>
            <a:softEdge rad="127000"/>
          </a:effectLst>
        </p:spPr>
      </p:pic>
    </p:spTree>
    <p:extLst>
      <p:ext uri="{BB962C8B-B14F-4D97-AF65-F5344CB8AC3E}">
        <p14:creationId xmlns:p14="http://schemas.microsoft.com/office/powerpoint/2010/main" val="6737884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Θέση περιεχομένου 4">
            <a:extLst>
              <a:ext uri="{FF2B5EF4-FFF2-40B4-BE49-F238E27FC236}">
                <a16:creationId xmlns:a16="http://schemas.microsoft.com/office/drawing/2014/main" id="{57B8883C-21C1-0F5F-B018-51DD64E60292}"/>
              </a:ext>
            </a:extLst>
          </p:cNvPr>
          <p:cNvGraphicFramePr>
            <a:graphicFrameLocks noGrp="1"/>
          </p:cNvGraphicFramePr>
          <p:nvPr>
            <p:ph idx="1"/>
          </p:nvPr>
        </p:nvGraphicFramePr>
        <p:xfrm>
          <a:off x="4227080" y="476091"/>
          <a:ext cx="7574537" cy="5759069"/>
        </p:xfrm>
        <a:graphic>
          <a:graphicData uri="http://schemas.openxmlformats.org/drawingml/2006/table">
            <a:tbl>
              <a:tblPr firstRow="1" firstCol="1" bandRow="1"/>
              <a:tblGrid>
                <a:gridCol w="792593">
                  <a:extLst>
                    <a:ext uri="{9D8B030D-6E8A-4147-A177-3AD203B41FA5}">
                      <a16:colId xmlns:a16="http://schemas.microsoft.com/office/drawing/2014/main" val="3472718768"/>
                    </a:ext>
                  </a:extLst>
                </a:gridCol>
                <a:gridCol w="798295">
                  <a:extLst>
                    <a:ext uri="{9D8B030D-6E8A-4147-A177-3AD203B41FA5}">
                      <a16:colId xmlns:a16="http://schemas.microsoft.com/office/drawing/2014/main" val="1709508455"/>
                    </a:ext>
                  </a:extLst>
                </a:gridCol>
                <a:gridCol w="809700">
                  <a:extLst>
                    <a:ext uri="{9D8B030D-6E8A-4147-A177-3AD203B41FA5}">
                      <a16:colId xmlns:a16="http://schemas.microsoft.com/office/drawing/2014/main" val="2794751635"/>
                    </a:ext>
                  </a:extLst>
                </a:gridCol>
                <a:gridCol w="831081">
                  <a:extLst>
                    <a:ext uri="{9D8B030D-6E8A-4147-A177-3AD203B41FA5}">
                      <a16:colId xmlns:a16="http://schemas.microsoft.com/office/drawing/2014/main" val="4274535392"/>
                    </a:ext>
                  </a:extLst>
                </a:gridCol>
                <a:gridCol w="1224527">
                  <a:extLst>
                    <a:ext uri="{9D8B030D-6E8A-4147-A177-3AD203B41FA5}">
                      <a16:colId xmlns:a16="http://schemas.microsoft.com/office/drawing/2014/main" val="3211727721"/>
                    </a:ext>
                  </a:extLst>
                </a:gridCol>
                <a:gridCol w="776199">
                  <a:extLst>
                    <a:ext uri="{9D8B030D-6E8A-4147-A177-3AD203B41FA5}">
                      <a16:colId xmlns:a16="http://schemas.microsoft.com/office/drawing/2014/main" val="2517674330"/>
                    </a:ext>
                  </a:extLst>
                </a:gridCol>
                <a:gridCol w="883827">
                  <a:extLst>
                    <a:ext uri="{9D8B030D-6E8A-4147-A177-3AD203B41FA5}">
                      <a16:colId xmlns:a16="http://schemas.microsoft.com/office/drawing/2014/main" val="3694437588"/>
                    </a:ext>
                  </a:extLst>
                </a:gridCol>
                <a:gridCol w="835359">
                  <a:extLst>
                    <a:ext uri="{9D8B030D-6E8A-4147-A177-3AD203B41FA5}">
                      <a16:colId xmlns:a16="http://schemas.microsoft.com/office/drawing/2014/main" val="3295430827"/>
                    </a:ext>
                  </a:extLst>
                </a:gridCol>
                <a:gridCol w="622956">
                  <a:extLst>
                    <a:ext uri="{9D8B030D-6E8A-4147-A177-3AD203B41FA5}">
                      <a16:colId xmlns:a16="http://schemas.microsoft.com/office/drawing/2014/main" val="1013733021"/>
                    </a:ext>
                  </a:extLst>
                </a:gridCol>
              </a:tblGrid>
              <a:tr h="472068">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Ημέρες</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Τρέξιμο 2χλμ σε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12΄-14΄</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Επιτόπιο τρέξιμο 60-70 </a:t>
                      </a:r>
                      <a:r>
                        <a:rPr lang="el-GR" sz="900" b="1" dirty="0">
                          <a:effectLst/>
                          <a:latin typeface="Calibri" panose="020F0502020204030204" pitchFamily="34" charset="0"/>
                          <a:ea typeface="Calibri" panose="020F0502020204030204" pitchFamily="34" charset="0"/>
                          <a:cs typeface="Times New Roman" panose="02020603050405020304" pitchFamily="18" charset="0"/>
                        </a:rPr>
                        <a:t>βήματα το λεπτό για 15΄</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Σκοινάκι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90-110 αλματάκια το λεπτό για 10΄</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40 ανεβοκατεβάσματα το λεπτό σε σκαλοπάτι ύψους 15-20 εκ. για 7.30΄</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Βόλεϊ για 60΄</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Ποδόσφαιρο, Μπάσκετ ή χάντμπωλ για 25΄-30΄</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Ποδηλασία σε ασφαλή δρόμο 10 χλμ. σε  25΄-37΄</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5312659"/>
                  </a:ext>
                </a:extLst>
              </a:tr>
              <a:tr h="224029">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Σάββατο</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2623834"/>
                  </a:ext>
                </a:extLst>
              </a:tr>
              <a:tr h="221673">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Δευτέρα</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4020152"/>
                  </a:ext>
                </a:extLst>
              </a:tr>
              <a:tr h="203200">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Τετάρτη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6070943"/>
                  </a:ext>
                </a:extLst>
              </a:tr>
              <a:tr h="203200">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Παρασκευή</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57091055"/>
                  </a:ext>
                </a:extLst>
              </a:tr>
              <a:tr h="203200">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Σάββατο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2649698"/>
                  </a:ext>
                </a:extLst>
              </a:tr>
              <a:tr h="193964">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Δευτέρα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1827082"/>
                  </a:ext>
                </a:extLst>
              </a:tr>
              <a:tr h="193963">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Τετάρτη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4156439"/>
                  </a:ext>
                </a:extLst>
              </a:tr>
              <a:tr h="193964">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Παρασκευή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960577"/>
                  </a:ext>
                </a:extLst>
              </a:tr>
              <a:tr h="193963">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Σάββατο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74937874"/>
                  </a:ext>
                </a:extLst>
              </a:tr>
              <a:tr h="184728">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Δευτέρα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49828618"/>
                  </a:ext>
                </a:extLst>
              </a:tr>
              <a:tr h="212436">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Τετάρτη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7892596"/>
                  </a:ext>
                </a:extLst>
              </a:tr>
              <a:tr h="212436">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Παρασκευή</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7717471"/>
                  </a:ext>
                </a:extLst>
              </a:tr>
              <a:tr h="212437">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Σάββατο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394927"/>
                  </a:ext>
                </a:extLst>
              </a:tr>
              <a:tr h="212436">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Δευτέρα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7778242"/>
                  </a:ext>
                </a:extLst>
              </a:tr>
              <a:tr h="212437">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Τετάρτη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27036088"/>
                  </a:ext>
                </a:extLst>
              </a:tr>
              <a:tr h="193963">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Παρασκευή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0960117"/>
                  </a:ext>
                </a:extLst>
              </a:tr>
              <a:tr h="590765">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Κυκλική προπόνηση 2 φορές την εβδομάδα προαιρετικά</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Σκίππινγκ χαμηλό</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Κοιλιακοί-</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Άρσεις Κορμού</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Σχοινάκι</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Ραχιαίοι</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Κάμψεις-Εύκολη εκτέλεση</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Πλάγιοι κοιλιακοί</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39111"/>
                  </a:ext>
                </a:extLst>
              </a:tr>
              <a:tr h="356868">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15΄΄ Άσκηση 30΄΄ </a:t>
                      </a:r>
                      <a:r>
                        <a:rPr lang="en-US" sz="900" b="1" dirty="0">
                          <a:effectLst/>
                          <a:latin typeface="Calibri" panose="020F0502020204030204" pitchFamily="34" charset="0"/>
                          <a:ea typeface="Calibri" panose="020F0502020204030204" pitchFamily="34" charset="0"/>
                          <a:cs typeface="Times New Roman" panose="02020603050405020304" pitchFamily="18" charset="0"/>
                        </a:rPr>
                        <a:t>Rest</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3</a:t>
                      </a:r>
                      <a:r>
                        <a:rPr lang="en-US" sz="900" b="1">
                          <a:effectLst/>
                          <a:latin typeface="Calibri" panose="020F0502020204030204" pitchFamily="34" charset="0"/>
                          <a:ea typeface="Calibri" panose="020F0502020204030204" pitchFamily="34" charset="0"/>
                          <a:cs typeface="Times New Roman" panose="02020603050405020304" pitchFamily="18" charset="0"/>
                        </a:rPr>
                        <a:t>set 1</a:t>
                      </a:r>
                      <a:r>
                        <a:rPr lang="el-GR" sz="900" b="1">
                          <a:effectLst/>
                          <a:latin typeface="Calibri" panose="020F0502020204030204" pitchFamily="34" charset="0"/>
                          <a:ea typeface="Calibri" panose="020F0502020204030204" pitchFamily="34" charset="0"/>
                          <a:cs typeface="Times New Roman" panose="02020603050405020304" pitchFamily="18" charset="0"/>
                        </a:rPr>
                        <a:t>΄</a:t>
                      </a:r>
                      <a:r>
                        <a:rPr lang="en-US" sz="900" b="1">
                          <a:effectLst/>
                          <a:latin typeface="Calibri" panose="020F0502020204030204" pitchFamily="34" charset="0"/>
                          <a:ea typeface="Calibri" panose="020F0502020204030204" pitchFamily="34" charset="0"/>
                          <a:cs typeface="Times New Roman" panose="02020603050405020304" pitchFamily="18" charset="0"/>
                        </a:rPr>
                        <a:t> Rest/Set</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489529"/>
                  </a:ext>
                </a:extLst>
              </a:tr>
              <a:tr h="420898">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Χρόνοι και αποστάσεις βάση </a:t>
                      </a:r>
                      <a:r>
                        <a:rPr lang="en-US" sz="900" b="1">
                          <a:effectLst/>
                          <a:latin typeface="Calibri" panose="020F0502020204030204" pitchFamily="34" charset="0"/>
                          <a:ea typeface="Calibri" panose="020F0502020204030204" pitchFamily="34" charset="0"/>
                          <a:cs typeface="Times New Roman" panose="02020603050405020304" pitchFamily="18" charset="0"/>
                        </a:rPr>
                        <a:t>K</a:t>
                      </a:r>
                      <a:r>
                        <a:rPr lang="el-GR" sz="900" b="1">
                          <a:effectLst/>
                          <a:latin typeface="Calibri" panose="020F0502020204030204" pitchFamily="34" charset="0"/>
                          <a:ea typeface="Calibri" panose="020F0502020204030204" pitchFamily="34" charset="0"/>
                          <a:cs typeface="Times New Roman" panose="02020603050405020304" pitchFamily="18" charset="0"/>
                        </a:rPr>
                        <a:t>.</a:t>
                      </a:r>
                      <a:r>
                        <a:rPr lang="en-US" sz="900" b="1">
                          <a:effectLst/>
                          <a:latin typeface="Calibri" panose="020F0502020204030204" pitchFamily="34" charset="0"/>
                          <a:ea typeface="Calibri" panose="020F0502020204030204" pitchFamily="34" charset="0"/>
                          <a:cs typeface="Times New Roman" panose="02020603050405020304" pitchFamily="18" charset="0"/>
                        </a:rPr>
                        <a:t>H</a:t>
                      </a:r>
                      <a:r>
                        <a:rPr lang="el-GR" sz="900" b="1">
                          <a:effectLst/>
                          <a:latin typeface="Calibri" panose="020F0502020204030204" pitchFamily="34" charset="0"/>
                          <a:ea typeface="Calibri" panose="020F0502020204030204" pitchFamily="34" charset="0"/>
                          <a:cs typeface="Times New Roman" panose="02020603050405020304" pitchFamily="18" charset="0"/>
                        </a:rPr>
                        <a:t>. </a:t>
                      </a:r>
                      <a:r>
                        <a:rPr lang="en-US" sz="900" b="1">
                          <a:effectLst/>
                          <a:latin typeface="Calibri" panose="020F0502020204030204" pitchFamily="34" charset="0"/>
                          <a:ea typeface="Calibri" panose="020F0502020204030204" pitchFamily="34" charset="0"/>
                          <a:cs typeface="Times New Roman" panose="02020603050405020304" pitchFamily="18" charset="0"/>
                        </a:rPr>
                        <a:t>Cooper</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6397511"/>
                  </a:ext>
                </a:extLst>
              </a:tr>
              <a:tr h="97574">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a:effectLst/>
                          <a:latin typeface="Calibri" panose="020F0502020204030204" pitchFamily="34" charset="0"/>
                          <a:ea typeface="Calibri" panose="020F0502020204030204" pitchFamily="34" charset="0"/>
                          <a:cs typeface="Times New Roman" panose="02020603050405020304" pitchFamily="18" charset="0"/>
                        </a:rPr>
                        <a:t>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l-GR" sz="9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5728" marR="35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5797468"/>
                  </a:ext>
                </a:extLst>
              </a:tr>
            </a:tbl>
          </a:graphicData>
        </a:graphic>
      </p:graphicFrame>
      <p:sp>
        <p:nvSpPr>
          <p:cNvPr id="4" name="Θέση κειμένου 3">
            <a:extLst>
              <a:ext uri="{FF2B5EF4-FFF2-40B4-BE49-F238E27FC236}">
                <a16:creationId xmlns:a16="http://schemas.microsoft.com/office/drawing/2014/main" id="{1C7B90B9-C1B5-FC1B-6EBF-A0E796BFEE71}"/>
              </a:ext>
            </a:extLst>
          </p:cNvPr>
          <p:cNvSpPr>
            <a:spLocks noGrp="1"/>
          </p:cNvSpPr>
          <p:nvPr>
            <p:ph type="body" sz="half" idx="2"/>
          </p:nvPr>
        </p:nvSpPr>
        <p:spPr>
          <a:xfrm>
            <a:off x="294843" y="1614055"/>
            <a:ext cx="3932237" cy="1443181"/>
          </a:xfrm>
        </p:spPr>
        <p:txBody>
          <a:bodyPr>
            <a:normAutofit fontScale="92500" lnSpcReduction="10000"/>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l-GR" altLang="el-GR" sz="1600" i="0" u="none"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ΠΙΝΑΚΑΣ ΗΜΕΡΩΝ ΚΑΙ ΔΡΑΣΤΗΡΙΟΤΗΤΩΝ</a:t>
            </a:r>
            <a:endParaRPr kumimoji="0" lang="el-GR" altLang="el-GR" sz="1050" i="0" u="none" strike="noStrike" cap="none" normalizeH="0" baseline="0" dirty="0">
              <a:ln>
                <a:noFill/>
              </a:ln>
              <a:solidFill>
                <a:schemeClr val="tx1"/>
              </a:solidFill>
              <a:effectLst/>
              <a:latin typeface="Century Gothic" panose="020B0502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l-GR" altLang="el-GR" sz="1600" i="0" u="none"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Ονοματεπώνυμο ………………………………………………………….</a:t>
            </a:r>
            <a:endParaRPr kumimoji="0" lang="el-GR" altLang="el-GR" sz="1050" i="0" u="none" strike="noStrike" cap="none" normalizeH="0" baseline="0" dirty="0">
              <a:ln>
                <a:noFill/>
              </a:ln>
              <a:solidFill>
                <a:schemeClr val="tx1"/>
              </a:solidFill>
              <a:effectLst/>
              <a:latin typeface="Century Gothic" panose="020B0502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l-GR" altLang="el-GR" sz="1600" i="0" u="none" strike="noStrike" cap="none" normalizeH="0" baseline="0" dirty="0" err="1">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Τσελέπης</a:t>
            </a:r>
            <a:r>
              <a:rPr kumimoji="0" lang="el-GR" altLang="el-GR" sz="1600" i="0" u="none"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 Σταμάτης </a:t>
            </a:r>
            <a:r>
              <a:rPr kumimoji="0" lang="en-US" altLang="el-GR" sz="1600" i="0" u="none"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MSc</a:t>
            </a:r>
            <a:r>
              <a:rPr kumimoji="0" lang="el-GR" altLang="el-GR" sz="1600" i="0" u="none" strike="noStrike" cap="none" normalizeH="0" baseline="0" dirty="0">
                <a:ln>
                  <a:noFill/>
                </a:ln>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rPr>
              <a:t>, ΠΕ11 Φυσικής Αγωγής</a:t>
            </a:r>
            <a:endParaRPr kumimoji="0" lang="el-GR" altLang="el-GR" sz="2800" i="0" u="none" strike="noStrike" cap="none" normalizeH="0" baseline="0" dirty="0">
              <a:ln>
                <a:noFill/>
              </a:ln>
              <a:solidFill>
                <a:schemeClr val="tx1"/>
              </a:solidFill>
              <a:effectLst/>
              <a:latin typeface="Century Gothic" panose="020B0502020202020204" pitchFamily="34" charset="0"/>
            </a:endParaRPr>
          </a:p>
          <a:p>
            <a:endParaRPr lang="el-GR" dirty="0">
              <a:latin typeface="Century Gothic" panose="020B0502020202020204" pitchFamily="34" charset="0"/>
            </a:endParaRPr>
          </a:p>
        </p:txBody>
      </p:sp>
    </p:spTree>
    <p:extLst>
      <p:ext uri="{BB962C8B-B14F-4D97-AF65-F5344CB8AC3E}">
        <p14:creationId xmlns:p14="http://schemas.microsoft.com/office/powerpoint/2010/main" val="1743581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FD82FB5-D314-ACF7-F867-E3FF6CB75648}"/>
              </a:ext>
            </a:extLst>
          </p:cNvPr>
          <p:cNvSpPr>
            <a:spLocks noGrp="1"/>
          </p:cNvSpPr>
          <p:nvPr>
            <p:ph type="title"/>
          </p:nvPr>
        </p:nvSpPr>
        <p:spPr>
          <a:xfrm>
            <a:off x="2592924" y="624110"/>
            <a:ext cx="8911687" cy="659745"/>
          </a:xfrm>
        </p:spPr>
        <p:txBody>
          <a:bodyPr>
            <a:normAutofit/>
          </a:bodyPr>
          <a:lstStyle/>
          <a:p>
            <a:pPr algn="ctr"/>
            <a:r>
              <a:rPr lang="el-GR" sz="2800" dirty="0"/>
              <a:t>ΣΤΟΧΟΘΕΣΙΑ </a:t>
            </a:r>
            <a:r>
              <a:rPr lang="en-US" sz="2800" dirty="0"/>
              <a:t>SMARTER</a:t>
            </a:r>
            <a:endParaRPr lang="el-GR" sz="2800" dirty="0"/>
          </a:p>
        </p:txBody>
      </p:sp>
      <p:sp>
        <p:nvSpPr>
          <p:cNvPr id="3" name="Θέση περιεχομένου 2">
            <a:extLst>
              <a:ext uri="{FF2B5EF4-FFF2-40B4-BE49-F238E27FC236}">
                <a16:creationId xmlns:a16="http://schemas.microsoft.com/office/drawing/2014/main" id="{194E0AF9-1FF8-AD70-D36F-4DAF509A8FB8}"/>
              </a:ext>
            </a:extLst>
          </p:cNvPr>
          <p:cNvSpPr>
            <a:spLocks noGrp="1"/>
          </p:cNvSpPr>
          <p:nvPr>
            <p:ph sz="half" idx="1"/>
          </p:nvPr>
        </p:nvSpPr>
        <p:spPr>
          <a:xfrm>
            <a:off x="3209392" y="1673640"/>
            <a:ext cx="4313864" cy="3777622"/>
          </a:xfrm>
        </p:spPr>
        <p:txBody>
          <a:bodyPr/>
          <a:lstStyle/>
          <a:p>
            <a:r>
              <a:rPr lang="en-US" dirty="0"/>
              <a:t>Specific</a:t>
            </a:r>
          </a:p>
          <a:p>
            <a:r>
              <a:rPr lang="en-US" dirty="0"/>
              <a:t>Measurable</a:t>
            </a:r>
          </a:p>
          <a:p>
            <a:r>
              <a:rPr lang="en-US" dirty="0"/>
              <a:t>Autonomous</a:t>
            </a:r>
          </a:p>
          <a:p>
            <a:r>
              <a:rPr lang="en-US" dirty="0"/>
              <a:t>Realistic</a:t>
            </a:r>
          </a:p>
          <a:p>
            <a:r>
              <a:rPr lang="en-US" dirty="0"/>
              <a:t>Time framed</a:t>
            </a:r>
          </a:p>
          <a:p>
            <a:r>
              <a:rPr lang="en-US" dirty="0"/>
              <a:t>Exciting</a:t>
            </a:r>
          </a:p>
          <a:p>
            <a:r>
              <a:rPr lang="en-US" dirty="0"/>
              <a:t>Recorded</a:t>
            </a:r>
          </a:p>
          <a:p>
            <a:endParaRPr lang="el-GR" dirty="0"/>
          </a:p>
        </p:txBody>
      </p:sp>
      <p:sp>
        <p:nvSpPr>
          <p:cNvPr id="4" name="Θέση περιεχομένου 3">
            <a:extLst>
              <a:ext uri="{FF2B5EF4-FFF2-40B4-BE49-F238E27FC236}">
                <a16:creationId xmlns:a16="http://schemas.microsoft.com/office/drawing/2014/main" id="{861F4D7B-737C-22E5-A015-E4494E7DE736}"/>
              </a:ext>
            </a:extLst>
          </p:cNvPr>
          <p:cNvSpPr>
            <a:spLocks noGrp="1"/>
          </p:cNvSpPr>
          <p:nvPr>
            <p:ph sz="half" idx="2"/>
          </p:nvPr>
        </p:nvSpPr>
        <p:spPr>
          <a:xfrm>
            <a:off x="7523256" y="1673640"/>
            <a:ext cx="4313864" cy="3777622"/>
          </a:xfrm>
        </p:spPr>
        <p:txBody>
          <a:bodyPr/>
          <a:lstStyle/>
          <a:p>
            <a:r>
              <a:rPr lang="el-GR" dirty="0"/>
              <a:t>Συγκεκριμένοι </a:t>
            </a:r>
          </a:p>
          <a:p>
            <a:r>
              <a:rPr lang="el-GR" dirty="0"/>
              <a:t>Μετρήσιμοι</a:t>
            </a:r>
          </a:p>
          <a:p>
            <a:r>
              <a:rPr lang="el-GR" dirty="0"/>
              <a:t>Αυτόνομοι</a:t>
            </a:r>
          </a:p>
          <a:p>
            <a:r>
              <a:rPr lang="el-GR" dirty="0"/>
              <a:t>Ρεαλιστικοί</a:t>
            </a:r>
          </a:p>
          <a:p>
            <a:r>
              <a:rPr lang="el-GR" dirty="0"/>
              <a:t>Χρονικά καθορισμένοι</a:t>
            </a:r>
          </a:p>
          <a:p>
            <a:r>
              <a:rPr lang="el-GR" dirty="0"/>
              <a:t>Συναρπαστικοί</a:t>
            </a:r>
          </a:p>
          <a:p>
            <a:r>
              <a:rPr lang="el-GR" dirty="0" err="1"/>
              <a:t>Καταγραφόμενοι</a:t>
            </a:r>
            <a:endParaRPr lang="el-GR" dirty="0"/>
          </a:p>
        </p:txBody>
      </p:sp>
    </p:spTree>
    <p:extLst>
      <p:ext uri="{BB962C8B-B14F-4D97-AF65-F5344CB8AC3E}">
        <p14:creationId xmlns:p14="http://schemas.microsoft.com/office/powerpoint/2010/main" val="17279333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A3F61A21-9225-7AA6-4B6A-4628CACF9F64}"/>
              </a:ext>
            </a:extLst>
          </p:cNvPr>
          <p:cNvSpPr txBox="1"/>
          <p:nvPr/>
        </p:nvSpPr>
        <p:spPr>
          <a:xfrm>
            <a:off x="2766290" y="2077414"/>
            <a:ext cx="4567383" cy="3139321"/>
          </a:xfrm>
          <a:prstGeom prst="rect">
            <a:avLst/>
          </a:prstGeom>
          <a:noFill/>
        </p:spPr>
        <p:txBody>
          <a:bodyPr wrap="square">
            <a:spAutoFit/>
          </a:bodyPr>
          <a:lstStyle/>
          <a:p>
            <a:endParaRPr lang="el-GR" dirty="0"/>
          </a:p>
          <a:p>
            <a:r>
              <a:rPr lang="el-GR" dirty="0"/>
              <a:t>•	Αυτορρύθμιση-καθορισμός στόχων</a:t>
            </a:r>
          </a:p>
          <a:p>
            <a:r>
              <a:rPr lang="el-GR" dirty="0"/>
              <a:t>                        </a:t>
            </a:r>
          </a:p>
          <a:p>
            <a:r>
              <a:rPr lang="el-GR" dirty="0"/>
              <a:t>•	Αυτοέλεγχος-</a:t>
            </a:r>
            <a:r>
              <a:rPr lang="el-GR" dirty="0" err="1"/>
              <a:t>αυτοπαρακολούθηση</a:t>
            </a:r>
            <a:endParaRPr lang="el-GR" dirty="0"/>
          </a:p>
          <a:p>
            <a:endParaRPr lang="el-GR" dirty="0"/>
          </a:p>
          <a:p>
            <a:r>
              <a:rPr lang="el-GR" dirty="0"/>
              <a:t>•	Αυτοαξιολόγηση</a:t>
            </a:r>
          </a:p>
          <a:p>
            <a:endParaRPr lang="el-GR" dirty="0"/>
          </a:p>
          <a:p>
            <a:r>
              <a:rPr lang="el-GR" dirty="0"/>
              <a:t>•	Θετική σκέψη</a:t>
            </a:r>
          </a:p>
          <a:p>
            <a:endParaRPr lang="el-GR" dirty="0"/>
          </a:p>
          <a:p>
            <a:r>
              <a:rPr lang="el-GR" dirty="0"/>
              <a:t>•	Επίλυση προβλήματος</a:t>
            </a:r>
          </a:p>
        </p:txBody>
      </p:sp>
      <p:sp>
        <p:nvSpPr>
          <p:cNvPr id="15" name="TextBox 14">
            <a:extLst>
              <a:ext uri="{FF2B5EF4-FFF2-40B4-BE49-F238E27FC236}">
                <a16:creationId xmlns:a16="http://schemas.microsoft.com/office/drawing/2014/main" id="{C99D0DC3-2E83-3C5D-450B-424EF3BA58F4}"/>
              </a:ext>
            </a:extLst>
          </p:cNvPr>
          <p:cNvSpPr txBox="1"/>
          <p:nvPr/>
        </p:nvSpPr>
        <p:spPr>
          <a:xfrm>
            <a:off x="2992581" y="1459698"/>
            <a:ext cx="3676073" cy="523220"/>
          </a:xfrm>
          <a:prstGeom prst="rect">
            <a:avLst/>
          </a:prstGeom>
          <a:noFill/>
        </p:spPr>
        <p:txBody>
          <a:bodyPr wrap="square" rtlCol="0">
            <a:spAutoFit/>
          </a:bodyPr>
          <a:lstStyle/>
          <a:p>
            <a:pPr algn="ctr"/>
            <a:r>
              <a:rPr lang="el-GR" sz="2800" dirty="0"/>
              <a:t>ΔΕΞΙΟΤΗΤΕΣ ΖΩΗΣ</a:t>
            </a:r>
          </a:p>
        </p:txBody>
      </p:sp>
      <p:pic>
        <p:nvPicPr>
          <p:cNvPr id="16" name="Εικόνα 15">
            <a:extLst>
              <a:ext uri="{FF2B5EF4-FFF2-40B4-BE49-F238E27FC236}">
                <a16:creationId xmlns:a16="http://schemas.microsoft.com/office/drawing/2014/main" id="{0BAA24D4-BD65-A5D1-81D3-3EC43042467B}"/>
              </a:ext>
            </a:extLst>
          </p:cNvPr>
          <p:cNvPicPr>
            <a:picLocks noChangeAspect="1"/>
          </p:cNvPicPr>
          <p:nvPr/>
        </p:nvPicPr>
        <p:blipFill>
          <a:blip r:embed="rId2"/>
          <a:stretch>
            <a:fillRect/>
          </a:stretch>
        </p:blipFill>
        <p:spPr>
          <a:xfrm>
            <a:off x="7690200" y="722966"/>
            <a:ext cx="4182218" cy="5578323"/>
          </a:xfrm>
          <a:prstGeom prst="rect">
            <a:avLst/>
          </a:prstGeom>
          <a:effectLst>
            <a:softEdge rad="127000"/>
          </a:effectLst>
        </p:spPr>
      </p:pic>
    </p:spTree>
    <p:extLst>
      <p:ext uri="{BB962C8B-B14F-4D97-AF65-F5344CB8AC3E}">
        <p14:creationId xmlns:p14="http://schemas.microsoft.com/office/powerpoint/2010/main" val="24582866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Εικόνα 2">
            <a:extLst>
              <a:ext uri="{FF2B5EF4-FFF2-40B4-BE49-F238E27FC236}">
                <a16:creationId xmlns:a16="http://schemas.microsoft.com/office/drawing/2014/main" id="{78D9159E-8110-0317-B5C5-C327F7D0ECE0}"/>
              </a:ext>
            </a:extLst>
          </p:cNvPr>
          <p:cNvPicPr>
            <a:picLocks noChangeAspect="1"/>
          </p:cNvPicPr>
          <p:nvPr/>
        </p:nvPicPr>
        <p:blipFill>
          <a:blip r:embed="rId2"/>
          <a:stretch>
            <a:fillRect/>
          </a:stretch>
        </p:blipFill>
        <p:spPr>
          <a:xfrm>
            <a:off x="2264427" y="87183"/>
            <a:ext cx="4688691" cy="6683633"/>
          </a:xfrm>
          <a:prstGeom prst="rect">
            <a:avLst/>
          </a:prstGeom>
        </p:spPr>
      </p:pic>
      <p:pic>
        <p:nvPicPr>
          <p:cNvPr id="11" name="Εικόνα 10">
            <a:extLst>
              <a:ext uri="{FF2B5EF4-FFF2-40B4-BE49-F238E27FC236}">
                <a16:creationId xmlns:a16="http://schemas.microsoft.com/office/drawing/2014/main" id="{B0656A62-6DB0-1BDD-3BC0-9337BE417662}"/>
              </a:ext>
            </a:extLst>
          </p:cNvPr>
          <p:cNvPicPr>
            <a:picLocks noChangeAspect="1"/>
          </p:cNvPicPr>
          <p:nvPr/>
        </p:nvPicPr>
        <p:blipFill>
          <a:blip r:embed="rId3"/>
          <a:stretch>
            <a:fillRect/>
          </a:stretch>
        </p:blipFill>
        <p:spPr>
          <a:xfrm>
            <a:off x="6953118" y="87183"/>
            <a:ext cx="4688691" cy="6670596"/>
          </a:xfrm>
          <a:prstGeom prst="rect">
            <a:avLst/>
          </a:prstGeom>
        </p:spPr>
      </p:pic>
    </p:spTree>
    <p:extLst>
      <p:ext uri="{BB962C8B-B14F-4D97-AF65-F5344CB8AC3E}">
        <p14:creationId xmlns:p14="http://schemas.microsoft.com/office/powerpoint/2010/main" val="568898306"/>
      </p:ext>
    </p:extLst>
  </p:cSld>
  <p:clrMapOvr>
    <a:masterClrMapping/>
  </p:clrMapOvr>
</p:sld>
</file>

<file path=ppt/theme/theme1.xml><?xml version="1.0" encoding="utf-8"?>
<a:theme xmlns:a="http://schemas.openxmlformats.org/drawingml/2006/main" name="Θρόισμα">
  <a:themeElements>
    <a:clrScheme name="Θρόισμα">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Θρόισμα">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Θρόισμα">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136</TotalTime>
  <Words>947</Words>
  <Application>Microsoft Office PowerPoint</Application>
  <PresentationFormat>Ευρεία οθόνη</PresentationFormat>
  <Paragraphs>270</Paragraphs>
  <Slides>11</Slides>
  <Notes>0</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1</vt:i4>
      </vt:variant>
      <vt:variant>
        <vt:lpstr>Τίτλοι διαφανειών</vt:lpstr>
      </vt:variant>
      <vt:variant>
        <vt:i4>11</vt:i4>
      </vt:variant>
    </vt:vector>
  </HeadingPairs>
  <TitlesOfParts>
    <vt:vector size="17" baseType="lpstr">
      <vt:lpstr>Arial</vt:lpstr>
      <vt:lpstr>Calibri</vt:lpstr>
      <vt:lpstr>Century Gothic</vt:lpstr>
      <vt:lpstr>Symbol</vt:lpstr>
      <vt:lpstr>Wingdings 3</vt:lpstr>
      <vt:lpstr>Θρόισμα</vt:lpstr>
      <vt:lpstr>ΓΥΜΝΑΖΟΜΑΙ ΔΙΑ ΒΙΟΥ – ΑΠΟΚΤΩ ΔΕΞΙΟΤΗΤΕΣ ΖΩΗΣ. ΑΠΟ ΤΗ ΦΥΣΙΚΗ ΑΓΩΓΗ ΣΤΗΝ ΠΟΛΙΤΙΚΗ ΠΑΙΔΕΙΑ ΤΑ ΒΑΣΙΚΑ ΠΛΕΟΝΕΚΤΗΜΑΤΑ ΤΩΝ ΚΑΛΩΣ ΑΝΕΠΤΥΓΜΕΝΩΝ ΔΕΞΙΟΤΗΤΩΝ ΖΩΗΣ- ΜΕΤΑΦΟΡΑ ΣΕ ΠΡΟΣΩΠΙΚΟ, ΚΟΙΝΩΝΙΚΟ ΚΑΙ ΕΠΑΓΓΕΛΜΑΤΙΚΟ ΠΕΔΙΟ </vt:lpstr>
      <vt:lpstr>ΣΤΟΧΟΣ</vt:lpstr>
      <vt:lpstr>ΚΑΤΑΓΡΑΦΗ ΚΑΘΗΜΕΡΙΝΗΣ ΦΥΣΙΚΗΣ ΔΡΑΣΤΗΡΙΟΤΗΤΑΣ</vt:lpstr>
      <vt:lpstr>ΣΤΟΧΟΘΕΣΙΑ ΜΑΘΗΤΩΝ</vt:lpstr>
      <vt:lpstr>ΣΤΟΧΟΘΕΣΙΑ-ΕΛΛΕΙΨΕΙΣ</vt:lpstr>
      <vt:lpstr>Παρουσίαση του PowerPoint</vt:lpstr>
      <vt:lpstr>ΣΤΟΧΟΘΕΣΙΑ SMARTER</vt:lpstr>
      <vt:lpstr>Παρουσίαση του PowerPoint</vt:lpstr>
      <vt:lpstr>Παρουσίαση του PowerPoint</vt:lpstr>
      <vt:lpstr>Παρουσίαση του PowerPoint</vt:lpstr>
      <vt:lpstr>Παρουσίαση του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ΓΥΜΝΑΖΟΜΑΙ ΔΙΑ ΒΙΟΥ – ΑΠΟΚΤΩ ΔΕΞΙΟΤΗΤΕΣ ΖΩΗΣ. ΑΠΟ ΤΗ ΦΥΣΙΚΗ ΑΓΩΓΗ ΣΤΗΝ ΠΟΛΙΤΙΚΗ ΠΑΙΔΕΙΑ ΤΑ ΒΑΣΙΚΑ ΠΛΕΟΝΕΚΤΗΜΑΤΑ ΤΩΝ ΚΑΛΩΣ ΑΝΕΠΤΥΓΜΕΝΩΝ ΔΕΞΙΟΤΗΤΩΝ ΖΩΗΣ- ΜΕΤΑΦΟΡΑ ΣΕ ΠΡΟΣΩΠΙΚΟ, ΚΟΙΝΩΝΙΚΟ ΚΑΙ ΕΠΑΓΓΕΛΜΑΤΙΚΟ ΠΕΔΙΟ </dc:title>
  <dc:creator>Βάϊα Γαβριηλίδου</dc:creator>
  <cp:lastModifiedBy>Βάϊα Γαβριηλίδου</cp:lastModifiedBy>
  <cp:revision>1</cp:revision>
  <dcterms:created xsi:type="dcterms:W3CDTF">2023-02-01T15:07:15Z</dcterms:created>
  <dcterms:modified xsi:type="dcterms:W3CDTF">2023-02-01T17:23:26Z</dcterms:modified>
</cp:coreProperties>
</file>